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31"/>
  </p:notesMasterIdLst>
  <p:sldIdLst>
    <p:sldId id="273" r:id="rId2"/>
    <p:sldId id="256" r:id="rId3"/>
    <p:sldId id="296" r:id="rId4"/>
    <p:sldId id="300" r:id="rId5"/>
    <p:sldId id="303" r:id="rId6"/>
    <p:sldId id="259" r:id="rId7"/>
    <p:sldId id="289" r:id="rId8"/>
    <p:sldId id="263" r:id="rId9"/>
    <p:sldId id="274" r:id="rId10"/>
    <p:sldId id="264" r:id="rId11"/>
    <p:sldId id="275" r:id="rId12"/>
    <p:sldId id="276" r:id="rId13"/>
    <p:sldId id="277" r:id="rId14"/>
    <p:sldId id="279" r:id="rId15"/>
    <p:sldId id="280" r:id="rId16"/>
    <p:sldId id="270" r:id="rId17"/>
    <p:sldId id="265" r:id="rId18"/>
    <p:sldId id="266" r:id="rId19"/>
    <p:sldId id="269" r:id="rId20"/>
    <p:sldId id="288" r:id="rId21"/>
    <p:sldId id="268" r:id="rId22"/>
    <p:sldId id="271" r:id="rId23"/>
    <p:sldId id="282" r:id="rId24"/>
    <p:sldId id="284" r:id="rId25"/>
    <p:sldId id="292" r:id="rId26"/>
    <p:sldId id="285" r:id="rId27"/>
    <p:sldId id="302" r:id="rId28"/>
    <p:sldId id="294"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9E7"/>
    <a:srgbClr val="FFE89F"/>
    <a:srgbClr val="F2E6EF"/>
    <a:srgbClr val="A86099"/>
    <a:srgbClr val="B917A6"/>
    <a:srgbClr val="FFFF66"/>
    <a:srgbClr val="A01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28D8C-1CD4-4139-95A9-0946E2634FA9}" v="176" dt="2024-07-26T21:23:21.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64" d="100"/>
          <a:sy n="64" d="100"/>
        </p:scale>
        <p:origin x="2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16108-626B-483F-A01C-95BD9B1B433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86056DE-E581-42E7-AD58-9E5A0D824A14}">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Design:</a:t>
          </a:r>
          <a:r>
            <a:rPr lang="en-US" sz="2100" dirty="0">
              <a:latin typeface="Calibri" panose="020F0502020204030204" pitchFamily="34" charset="0"/>
              <a:ea typeface="Calibri" panose="020F0502020204030204" pitchFamily="34" charset="0"/>
              <a:cs typeface="Calibri" panose="020F0502020204030204" pitchFamily="34" charset="0"/>
            </a:rPr>
            <a:t> Crafting a user-friendly interface for the HR dashboard that allows intuitive navigation and interaction, tailored to the needs of HR professionals.</a:t>
          </a:r>
        </a:p>
      </dgm:t>
    </dgm:pt>
    <dgm:pt modelId="{D693B2BD-3360-4FD1-B87D-04787732C80C}" type="parTrans" cxnId="{EC0F89C6-A707-4A9F-841C-90636A2A2DD0}">
      <dgm:prSet/>
      <dgm:spPr/>
      <dgm:t>
        <a:bodyPr/>
        <a:lstStyle/>
        <a:p>
          <a:endParaRPr lang="en-US"/>
        </a:p>
      </dgm:t>
    </dgm:pt>
    <dgm:pt modelId="{1F76EA08-8D5C-428F-AD34-0F43B8BE1BEC}" type="sibTrans" cxnId="{EC0F89C6-A707-4A9F-841C-90636A2A2DD0}">
      <dgm:prSet/>
      <dgm:spPr/>
      <dgm:t>
        <a:bodyPr/>
        <a:lstStyle/>
        <a:p>
          <a:endParaRPr lang="en-US"/>
        </a:p>
      </dgm:t>
    </dgm:pt>
    <dgm:pt modelId="{09BF49C8-8140-471C-A644-B9C3F3BE3955}">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Development</a:t>
          </a:r>
          <a:r>
            <a:rPr lang="en-US" sz="2100" dirty="0">
              <a:latin typeface="Calibri" panose="020F0502020204030204" pitchFamily="34" charset="0"/>
              <a:ea typeface="Calibri" panose="020F0502020204030204" pitchFamily="34" charset="0"/>
              <a:cs typeface="Calibri" panose="020F0502020204030204" pitchFamily="34" charset="0"/>
            </a:rPr>
            <a:t>: Building the HR dashboard with robust functionality that supports plug-and-play features.</a:t>
          </a:r>
        </a:p>
      </dgm:t>
    </dgm:pt>
    <dgm:pt modelId="{85A3CD2B-8417-40F3-B5CB-80972B401EB6}" type="parTrans" cxnId="{3FC4AAF5-F860-4425-9CA9-8361F638809D}">
      <dgm:prSet/>
      <dgm:spPr/>
      <dgm:t>
        <a:bodyPr/>
        <a:lstStyle/>
        <a:p>
          <a:endParaRPr lang="en-US"/>
        </a:p>
      </dgm:t>
    </dgm:pt>
    <dgm:pt modelId="{B4880985-FC4A-4069-8BAB-7A5CE70A942C}" type="sibTrans" cxnId="{3FC4AAF5-F860-4425-9CA9-8361F638809D}">
      <dgm:prSet/>
      <dgm:spPr/>
      <dgm:t>
        <a:bodyPr/>
        <a:lstStyle/>
        <a:p>
          <a:endParaRPr lang="en-US"/>
        </a:p>
      </dgm:t>
    </dgm:pt>
    <dgm:pt modelId="{1C97D949-91D6-42C9-A45D-D22782D93F64}">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Integration:</a:t>
          </a:r>
          <a:r>
            <a:rPr lang="en-US" sz="2100" dirty="0">
              <a:latin typeface="Calibri" panose="020F0502020204030204" pitchFamily="34" charset="0"/>
              <a:ea typeface="Calibri" panose="020F0502020204030204" pitchFamily="34" charset="0"/>
              <a:cs typeface="Calibri" panose="020F0502020204030204" pitchFamily="34" charset="0"/>
            </a:rPr>
            <a:t> Ensuring the dashboard seamlessly aggregates data from various HR processes and systems, providing a consolidated view of key metrics.</a:t>
          </a:r>
        </a:p>
      </dgm:t>
    </dgm:pt>
    <dgm:pt modelId="{3D4A1833-FD59-4D15-88A6-72DD25631D42}" type="parTrans" cxnId="{A5622165-4C1D-41DF-BCB1-5772BB4D12E8}">
      <dgm:prSet/>
      <dgm:spPr/>
      <dgm:t>
        <a:bodyPr/>
        <a:lstStyle/>
        <a:p>
          <a:endParaRPr lang="en-US"/>
        </a:p>
      </dgm:t>
    </dgm:pt>
    <dgm:pt modelId="{4CB3E91C-168D-4FDC-BB6F-470F0B9DEB7D}" type="sibTrans" cxnId="{A5622165-4C1D-41DF-BCB1-5772BB4D12E8}">
      <dgm:prSet/>
      <dgm:spPr/>
      <dgm:t>
        <a:bodyPr/>
        <a:lstStyle/>
        <a:p>
          <a:endParaRPr lang="en-US"/>
        </a:p>
      </dgm:t>
    </dgm:pt>
    <dgm:pt modelId="{4EEBF139-BE24-42E4-9AEA-C144D9C3C04C}">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Data Metrics Implementation:</a:t>
          </a:r>
          <a:r>
            <a:rPr lang="en-US" sz="2100" dirty="0">
              <a:latin typeface="Calibri" panose="020F0502020204030204" pitchFamily="34" charset="0"/>
              <a:ea typeface="Calibri" panose="020F0502020204030204" pitchFamily="34" charset="0"/>
              <a:cs typeface="Calibri" panose="020F0502020204030204" pitchFamily="34" charset="0"/>
            </a:rPr>
            <a:t> Incorporating functionalities to track and analyse specified HR metrics, including recruitment, productivity, performance, remuneration, and finance.</a:t>
          </a:r>
        </a:p>
      </dgm:t>
    </dgm:pt>
    <dgm:pt modelId="{DAC28DC9-4FF0-4DFA-B0F7-EA445B2A958E}" type="parTrans" cxnId="{2563236F-4300-4E32-83F6-66E4F3E87CD7}">
      <dgm:prSet/>
      <dgm:spPr/>
      <dgm:t>
        <a:bodyPr/>
        <a:lstStyle/>
        <a:p>
          <a:endParaRPr lang="en-US"/>
        </a:p>
      </dgm:t>
    </dgm:pt>
    <dgm:pt modelId="{FC235DAF-4ABC-4CF9-8E50-FDE13C8DF81B}" type="sibTrans" cxnId="{2563236F-4300-4E32-83F6-66E4F3E87CD7}">
      <dgm:prSet/>
      <dgm:spPr/>
      <dgm:t>
        <a:bodyPr/>
        <a:lstStyle/>
        <a:p>
          <a:endParaRPr lang="en-US"/>
        </a:p>
      </dgm:t>
    </dgm:pt>
    <dgm:pt modelId="{8287C836-ED2E-445A-9353-031111960911}">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Testing: </a:t>
          </a:r>
          <a:r>
            <a:rPr lang="en-US" sz="2100" dirty="0">
              <a:latin typeface="Calibri" panose="020F0502020204030204" pitchFamily="34" charset="0"/>
              <a:ea typeface="Calibri" panose="020F0502020204030204" pitchFamily="34" charset="0"/>
              <a:cs typeface="Calibri" panose="020F0502020204030204" pitchFamily="34" charset="0"/>
            </a:rPr>
            <a:t>Conducting comprehensive testing to ensure reliability, accuracy, and user satisfaction with the dashboard.</a:t>
          </a:r>
        </a:p>
      </dgm:t>
    </dgm:pt>
    <dgm:pt modelId="{00829D61-DD25-4950-A525-54E9C1FB9F97}" type="parTrans" cxnId="{129EFA1E-0A1E-4977-B9D7-15F5AA53CF56}">
      <dgm:prSet/>
      <dgm:spPr/>
      <dgm:t>
        <a:bodyPr/>
        <a:lstStyle/>
        <a:p>
          <a:endParaRPr lang="en-US"/>
        </a:p>
      </dgm:t>
    </dgm:pt>
    <dgm:pt modelId="{983F0CAE-929D-4AAF-8665-C75FDFC518A5}" type="sibTrans" cxnId="{129EFA1E-0A1E-4977-B9D7-15F5AA53CF56}">
      <dgm:prSet/>
      <dgm:spPr/>
      <dgm:t>
        <a:bodyPr/>
        <a:lstStyle/>
        <a:p>
          <a:endParaRPr lang="en-US"/>
        </a:p>
      </dgm:t>
    </dgm:pt>
    <dgm:pt modelId="{749D176D-08DB-45AA-8CA3-429A0B9DE768}">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Deployment:</a:t>
          </a:r>
          <a:r>
            <a:rPr lang="en-US" sz="2100" dirty="0">
              <a:latin typeface="Calibri" panose="020F0502020204030204" pitchFamily="34" charset="0"/>
              <a:ea typeface="Calibri" panose="020F0502020204030204" pitchFamily="34" charset="0"/>
              <a:cs typeface="Calibri" panose="020F0502020204030204" pitchFamily="34" charset="0"/>
            </a:rPr>
            <a:t> Implementing the dashboard in the client's environment, ensuring it is fully operational and accessible.</a:t>
          </a:r>
        </a:p>
      </dgm:t>
    </dgm:pt>
    <dgm:pt modelId="{7722328E-84BD-4D4F-A4C1-86F9A43C9B1E}" type="parTrans" cxnId="{AAB901D7-BBB1-4629-B9DD-5D349D71F764}">
      <dgm:prSet/>
      <dgm:spPr/>
      <dgm:t>
        <a:bodyPr/>
        <a:lstStyle/>
        <a:p>
          <a:endParaRPr lang="en-US"/>
        </a:p>
      </dgm:t>
    </dgm:pt>
    <dgm:pt modelId="{49527EE4-E118-4D28-850A-650B957D6027}" type="sibTrans" cxnId="{AAB901D7-BBB1-4629-B9DD-5D349D71F764}">
      <dgm:prSet/>
      <dgm:spPr/>
      <dgm:t>
        <a:bodyPr/>
        <a:lstStyle/>
        <a:p>
          <a:endParaRPr lang="en-US"/>
        </a:p>
      </dgm:t>
    </dgm:pt>
    <dgm:pt modelId="{B27938F4-D74B-4A68-A90B-54C8A26AFD7C}">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Training:</a:t>
          </a:r>
          <a:r>
            <a:rPr lang="en-US" sz="2100" dirty="0">
              <a:latin typeface="Calibri" panose="020F0502020204030204" pitchFamily="34" charset="0"/>
              <a:ea typeface="Calibri" panose="020F0502020204030204" pitchFamily="34" charset="0"/>
              <a:cs typeface="Calibri" panose="020F0502020204030204" pitchFamily="34" charset="0"/>
            </a:rPr>
            <a:t> Providing initial training sessions for client X  to maximise their ability to utilise the dashboard effectively.</a:t>
          </a:r>
        </a:p>
      </dgm:t>
    </dgm:pt>
    <dgm:pt modelId="{D9509A3F-E862-404D-8667-6A2F0AB2CA72}" type="parTrans" cxnId="{63781103-BC69-480F-A5CE-95DE36A5AD82}">
      <dgm:prSet/>
      <dgm:spPr/>
      <dgm:t>
        <a:bodyPr/>
        <a:lstStyle/>
        <a:p>
          <a:endParaRPr lang="en-US"/>
        </a:p>
      </dgm:t>
    </dgm:pt>
    <dgm:pt modelId="{30DB6333-AEAD-4BC8-8516-215650125F64}" type="sibTrans" cxnId="{63781103-BC69-480F-A5CE-95DE36A5AD82}">
      <dgm:prSet/>
      <dgm:spPr/>
      <dgm:t>
        <a:bodyPr/>
        <a:lstStyle/>
        <a:p>
          <a:endParaRPr lang="en-US"/>
        </a:p>
      </dgm:t>
    </dgm:pt>
    <dgm:pt modelId="{77520035-0798-46A7-A5E7-0F029D9817A2}">
      <dgm:prSet custT="1"/>
      <dgm:spPr/>
      <dgm:t>
        <a:bodyPr/>
        <a:lstStyle/>
        <a:p>
          <a:r>
            <a:rPr lang="en-US" sz="2100" b="1" dirty="0">
              <a:latin typeface="Calibri" panose="020F0502020204030204" pitchFamily="34" charset="0"/>
              <a:ea typeface="Calibri" panose="020F0502020204030204" pitchFamily="34" charset="0"/>
              <a:cs typeface="Calibri" panose="020F0502020204030204" pitchFamily="34" charset="0"/>
            </a:rPr>
            <a:t>Compliance</a:t>
          </a:r>
          <a:r>
            <a:rPr lang="en-US" sz="2100" dirty="0">
              <a:latin typeface="Calibri" panose="020F0502020204030204" pitchFamily="34" charset="0"/>
              <a:ea typeface="Calibri" panose="020F0502020204030204" pitchFamily="34" charset="0"/>
              <a:cs typeface="Calibri" panose="020F0502020204030204" pitchFamily="34" charset="0"/>
            </a:rPr>
            <a:t>: Ensuring the dashboard adheres to data security and privacy regulations, protecting sensitive information.</a:t>
          </a:r>
        </a:p>
      </dgm:t>
    </dgm:pt>
    <dgm:pt modelId="{9F57E633-BEB6-4FBD-BC50-61F3E1ECE6AC}" type="parTrans" cxnId="{B0BDAB7B-AC92-4A1A-BDD6-FD6860968DD2}">
      <dgm:prSet/>
      <dgm:spPr/>
      <dgm:t>
        <a:bodyPr/>
        <a:lstStyle/>
        <a:p>
          <a:endParaRPr lang="en-US"/>
        </a:p>
      </dgm:t>
    </dgm:pt>
    <dgm:pt modelId="{FF7C26D4-B6B2-489F-9A35-3E7770FB5D80}" type="sibTrans" cxnId="{B0BDAB7B-AC92-4A1A-BDD6-FD6860968DD2}">
      <dgm:prSet/>
      <dgm:spPr/>
      <dgm:t>
        <a:bodyPr/>
        <a:lstStyle/>
        <a:p>
          <a:endParaRPr lang="en-US"/>
        </a:p>
      </dgm:t>
    </dgm:pt>
    <dgm:pt modelId="{B5975317-1B45-47E1-8D98-BA9CD1B12DED}" type="pres">
      <dgm:prSet presAssocID="{FD416108-626B-483F-A01C-95BD9B1B433D}" presName="vert0" presStyleCnt="0">
        <dgm:presLayoutVars>
          <dgm:dir/>
          <dgm:animOne val="branch"/>
          <dgm:animLvl val="lvl"/>
        </dgm:presLayoutVars>
      </dgm:prSet>
      <dgm:spPr/>
    </dgm:pt>
    <dgm:pt modelId="{38607345-1FE1-495B-9ED2-5A40B136D4FF}" type="pres">
      <dgm:prSet presAssocID="{C86056DE-E581-42E7-AD58-9E5A0D824A14}" presName="thickLine" presStyleLbl="alignNode1" presStyleIdx="0" presStyleCnt="8"/>
      <dgm:spPr/>
    </dgm:pt>
    <dgm:pt modelId="{F7F657C6-0650-43F3-895D-CCCFC6071C8E}" type="pres">
      <dgm:prSet presAssocID="{C86056DE-E581-42E7-AD58-9E5A0D824A14}" presName="horz1" presStyleCnt="0"/>
      <dgm:spPr/>
    </dgm:pt>
    <dgm:pt modelId="{8448AB8F-A786-4D9A-8161-3AAF5B00A5BB}" type="pres">
      <dgm:prSet presAssocID="{C86056DE-E581-42E7-AD58-9E5A0D824A14}" presName="tx1" presStyleLbl="revTx" presStyleIdx="0" presStyleCnt="8"/>
      <dgm:spPr/>
    </dgm:pt>
    <dgm:pt modelId="{D441137A-CDAF-4F58-A1D8-1E6B7480110C}" type="pres">
      <dgm:prSet presAssocID="{C86056DE-E581-42E7-AD58-9E5A0D824A14}" presName="vert1" presStyleCnt="0"/>
      <dgm:spPr/>
    </dgm:pt>
    <dgm:pt modelId="{FFB6D89C-0A07-48AD-B40E-278575183DF6}" type="pres">
      <dgm:prSet presAssocID="{09BF49C8-8140-471C-A644-B9C3F3BE3955}" presName="thickLine" presStyleLbl="alignNode1" presStyleIdx="1" presStyleCnt="8"/>
      <dgm:spPr>
        <a:ln>
          <a:solidFill>
            <a:srgbClr val="FFC000"/>
          </a:solidFill>
        </a:ln>
      </dgm:spPr>
    </dgm:pt>
    <dgm:pt modelId="{994E086E-1512-4E3E-B748-674D191471E7}" type="pres">
      <dgm:prSet presAssocID="{09BF49C8-8140-471C-A644-B9C3F3BE3955}" presName="horz1" presStyleCnt="0"/>
      <dgm:spPr/>
    </dgm:pt>
    <dgm:pt modelId="{0AAE9206-83ED-443F-A676-D54C5217ECD4}" type="pres">
      <dgm:prSet presAssocID="{09BF49C8-8140-471C-A644-B9C3F3BE3955}" presName="tx1" presStyleLbl="revTx" presStyleIdx="1" presStyleCnt="8"/>
      <dgm:spPr/>
    </dgm:pt>
    <dgm:pt modelId="{6DFF059F-C0D3-4BE1-9BB6-A60FEFB5EC41}" type="pres">
      <dgm:prSet presAssocID="{09BF49C8-8140-471C-A644-B9C3F3BE3955}" presName="vert1" presStyleCnt="0"/>
      <dgm:spPr/>
    </dgm:pt>
    <dgm:pt modelId="{495645FB-107D-4543-BFD0-35DE61CEF7EF}" type="pres">
      <dgm:prSet presAssocID="{1C97D949-91D6-42C9-A45D-D22782D93F64}" presName="thickLine" presStyleLbl="alignNode1" presStyleIdx="2" presStyleCnt="8"/>
      <dgm:spPr>
        <a:ln>
          <a:solidFill>
            <a:srgbClr val="FFC000"/>
          </a:solidFill>
        </a:ln>
      </dgm:spPr>
    </dgm:pt>
    <dgm:pt modelId="{C1672EE6-40C0-4A63-9F3D-3732AE95A1E5}" type="pres">
      <dgm:prSet presAssocID="{1C97D949-91D6-42C9-A45D-D22782D93F64}" presName="horz1" presStyleCnt="0"/>
      <dgm:spPr/>
    </dgm:pt>
    <dgm:pt modelId="{80FB5759-CB64-429D-888F-CB8E311B5DD3}" type="pres">
      <dgm:prSet presAssocID="{1C97D949-91D6-42C9-A45D-D22782D93F64}" presName="tx1" presStyleLbl="revTx" presStyleIdx="2" presStyleCnt="8"/>
      <dgm:spPr/>
    </dgm:pt>
    <dgm:pt modelId="{FFD69BD6-8C23-4AA0-9D20-29264D8C7C3F}" type="pres">
      <dgm:prSet presAssocID="{1C97D949-91D6-42C9-A45D-D22782D93F64}" presName="vert1" presStyleCnt="0"/>
      <dgm:spPr/>
    </dgm:pt>
    <dgm:pt modelId="{6FAA9EF4-6027-408B-9BDC-52B5C93CDA1A}" type="pres">
      <dgm:prSet presAssocID="{4EEBF139-BE24-42E4-9AEA-C144D9C3C04C}" presName="thickLine" presStyleLbl="alignNode1" presStyleIdx="3" presStyleCnt="8"/>
      <dgm:spPr>
        <a:ln>
          <a:solidFill>
            <a:srgbClr val="FFC000"/>
          </a:solidFill>
        </a:ln>
      </dgm:spPr>
    </dgm:pt>
    <dgm:pt modelId="{A468FCDB-1A62-4842-B358-FDDFF6C81717}" type="pres">
      <dgm:prSet presAssocID="{4EEBF139-BE24-42E4-9AEA-C144D9C3C04C}" presName="horz1" presStyleCnt="0"/>
      <dgm:spPr/>
    </dgm:pt>
    <dgm:pt modelId="{D9E5978D-11EA-4D89-A4FA-362ECD73049F}" type="pres">
      <dgm:prSet presAssocID="{4EEBF139-BE24-42E4-9AEA-C144D9C3C04C}" presName="tx1" presStyleLbl="revTx" presStyleIdx="3" presStyleCnt="8"/>
      <dgm:spPr/>
    </dgm:pt>
    <dgm:pt modelId="{555D4DC2-85BD-4230-9D34-9C4ACD1FA16F}" type="pres">
      <dgm:prSet presAssocID="{4EEBF139-BE24-42E4-9AEA-C144D9C3C04C}" presName="vert1" presStyleCnt="0"/>
      <dgm:spPr/>
    </dgm:pt>
    <dgm:pt modelId="{603E909D-FC9A-4A2E-A5AB-F7FC9D50D156}" type="pres">
      <dgm:prSet presAssocID="{8287C836-ED2E-445A-9353-031111960911}" presName="thickLine" presStyleLbl="alignNode1" presStyleIdx="4" presStyleCnt="8"/>
      <dgm:spPr>
        <a:ln>
          <a:solidFill>
            <a:srgbClr val="FFC000"/>
          </a:solidFill>
        </a:ln>
      </dgm:spPr>
    </dgm:pt>
    <dgm:pt modelId="{1CDFF8FA-9A6F-44FB-8B7D-FEC5995ACC75}" type="pres">
      <dgm:prSet presAssocID="{8287C836-ED2E-445A-9353-031111960911}" presName="horz1" presStyleCnt="0"/>
      <dgm:spPr/>
    </dgm:pt>
    <dgm:pt modelId="{6398D549-AAC9-4E60-998C-40409C2C5DB9}" type="pres">
      <dgm:prSet presAssocID="{8287C836-ED2E-445A-9353-031111960911}" presName="tx1" presStyleLbl="revTx" presStyleIdx="4" presStyleCnt="8"/>
      <dgm:spPr/>
    </dgm:pt>
    <dgm:pt modelId="{58C00510-2139-418B-BF03-E502D274970B}" type="pres">
      <dgm:prSet presAssocID="{8287C836-ED2E-445A-9353-031111960911}" presName="vert1" presStyleCnt="0"/>
      <dgm:spPr/>
    </dgm:pt>
    <dgm:pt modelId="{190EBA28-A15B-49AA-9527-F78A3FB39C5A}" type="pres">
      <dgm:prSet presAssocID="{749D176D-08DB-45AA-8CA3-429A0B9DE768}" presName="thickLine" presStyleLbl="alignNode1" presStyleIdx="5" presStyleCnt="8"/>
      <dgm:spPr>
        <a:ln>
          <a:solidFill>
            <a:srgbClr val="FFC000"/>
          </a:solidFill>
        </a:ln>
      </dgm:spPr>
    </dgm:pt>
    <dgm:pt modelId="{9B99D2D9-8B4D-442D-BC60-7D3DFADDEBD0}" type="pres">
      <dgm:prSet presAssocID="{749D176D-08DB-45AA-8CA3-429A0B9DE768}" presName="horz1" presStyleCnt="0"/>
      <dgm:spPr/>
    </dgm:pt>
    <dgm:pt modelId="{B2CF9180-E3B1-44EA-8A78-C671C90A5043}" type="pres">
      <dgm:prSet presAssocID="{749D176D-08DB-45AA-8CA3-429A0B9DE768}" presName="tx1" presStyleLbl="revTx" presStyleIdx="5" presStyleCnt="8"/>
      <dgm:spPr/>
    </dgm:pt>
    <dgm:pt modelId="{C6AC448E-BA6F-4FE2-A2B4-92190C028D9F}" type="pres">
      <dgm:prSet presAssocID="{749D176D-08DB-45AA-8CA3-429A0B9DE768}" presName="vert1" presStyleCnt="0"/>
      <dgm:spPr/>
    </dgm:pt>
    <dgm:pt modelId="{AE9D08ED-D211-404B-8BB5-B69121D196B6}" type="pres">
      <dgm:prSet presAssocID="{B27938F4-D74B-4A68-A90B-54C8A26AFD7C}" presName="thickLine" presStyleLbl="alignNode1" presStyleIdx="6" presStyleCnt="8"/>
      <dgm:spPr>
        <a:ln>
          <a:solidFill>
            <a:srgbClr val="FFC000"/>
          </a:solidFill>
        </a:ln>
      </dgm:spPr>
    </dgm:pt>
    <dgm:pt modelId="{6F27F858-D02F-4B0E-B4BC-46C3FED105FF}" type="pres">
      <dgm:prSet presAssocID="{B27938F4-D74B-4A68-A90B-54C8A26AFD7C}" presName="horz1" presStyleCnt="0"/>
      <dgm:spPr/>
    </dgm:pt>
    <dgm:pt modelId="{D2C9FD37-2375-4054-B1E5-1F55EE502C1E}" type="pres">
      <dgm:prSet presAssocID="{B27938F4-D74B-4A68-A90B-54C8A26AFD7C}" presName="tx1" presStyleLbl="revTx" presStyleIdx="6" presStyleCnt="8"/>
      <dgm:spPr/>
    </dgm:pt>
    <dgm:pt modelId="{38D1F57C-901C-486E-B893-852DFCC00A5B}" type="pres">
      <dgm:prSet presAssocID="{B27938F4-D74B-4A68-A90B-54C8A26AFD7C}" presName="vert1" presStyleCnt="0"/>
      <dgm:spPr/>
    </dgm:pt>
    <dgm:pt modelId="{50BFF593-0255-4489-A5D5-1F2B8B2FF9CE}" type="pres">
      <dgm:prSet presAssocID="{77520035-0798-46A7-A5E7-0F029D9817A2}" presName="thickLine" presStyleLbl="alignNode1" presStyleIdx="7" presStyleCnt="8"/>
      <dgm:spPr>
        <a:ln>
          <a:solidFill>
            <a:srgbClr val="FFC000"/>
          </a:solidFill>
        </a:ln>
      </dgm:spPr>
    </dgm:pt>
    <dgm:pt modelId="{F200C80B-5A35-4352-8052-D8ED4812F02E}" type="pres">
      <dgm:prSet presAssocID="{77520035-0798-46A7-A5E7-0F029D9817A2}" presName="horz1" presStyleCnt="0"/>
      <dgm:spPr/>
    </dgm:pt>
    <dgm:pt modelId="{75BA4812-D001-4B7B-8DE9-094847071585}" type="pres">
      <dgm:prSet presAssocID="{77520035-0798-46A7-A5E7-0F029D9817A2}" presName="tx1" presStyleLbl="revTx" presStyleIdx="7" presStyleCnt="8"/>
      <dgm:spPr/>
    </dgm:pt>
    <dgm:pt modelId="{F371CFDF-800B-4CD1-82C9-5897BC31A8DD}" type="pres">
      <dgm:prSet presAssocID="{77520035-0798-46A7-A5E7-0F029D9817A2}" presName="vert1" presStyleCnt="0"/>
      <dgm:spPr/>
    </dgm:pt>
  </dgm:ptLst>
  <dgm:cxnLst>
    <dgm:cxn modelId="{63781103-BC69-480F-A5CE-95DE36A5AD82}" srcId="{FD416108-626B-483F-A01C-95BD9B1B433D}" destId="{B27938F4-D74B-4A68-A90B-54C8A26AFD7C}" srcOrd="6" destOrd="0" parTransId="{D9509A3F-E862-404D-8667-6A2F0AB2CA72}" sibTransId="{30DB6333-AEAD-4BC8-8516-215650125F64}"/>
    <dgm:cxn modelId="{56AFC115-F4A5-4FF0-96E5-7F6E81BA8045}" type="presOf" srcId="{8287C836-ED2E-445A-9353-031111960911}" destId="{6398D549-AAC9-4E60-998C-40409C2C5DB9}" srcOrd="0" destOrd="0" presId="urn:microsoft.com/office/officeart/2008/layout/LinedList"/>
    <dgm:cxn modelId="{129EFA1E-0A1E-4977-B9D7-15F5AA53CF56}" srcId="{FD416108-626B-483F-A01C-95BD9B1B433D}" destId="{8287C836-ED2E-445A-9353-031111960911}" srcOrd="4" destOrd="0" parTransId="{00829D61-DD25-4950-A525-54E9C1FB9F97}" sibTransId="{983F0CAE-929D-4AAF-8665-C75FDFC518A5}"/>
    <dgm:cxn modelId="{EEC96538-44F4-421A-A544-25B01F09C36B}" type="presOf" srcId="{09BF49C8-8140-471C-A644-B9C3F3BE3955}" destId="{0AAE9206-83ED-443F-A676-D54C5217ECD4}" srcOrd="0" destOrd="0" presId="urn:microsoft.com/office/officeart/2008/layout/LinedList"/>
    <dgm:cxn modelId="{9D55DF39-61D0-40C8-B7D4-9CD1694AA94C}" type="presOf" srcId="{4EEBF139-BE24-42E4-9AEA-C144D9C3C04C}" destId="{D9E5978D-11EA-4D89-A4FA-362ECD73049F}" srcOrd="0" destOrd="0" presId="urn:microsoft.com/office/officeart/2008/layout/LinedList"/>
    <dgm:cxn modelId="{A5622165-4C1D-41DF-BCB1-5772BB4D12E8}" srcId="{FD416108-626B-483F-A01C-95BD9B1B433D}" destId="{1C97D949-91D6-42C9-A45D-D22782D93F64}" srcOrd="2" destOrd="0" parTransId="{3D4A1833-FD59-4D15-88A6-72DD25631D42}" sibTransId="{4CB3E91C-168D-4FDC-BB6F-470F0B9DEB7D}"/>
    <dgm:cxn modelId="{C5777D67-803E-4BEB-ABE3-3E7F686440BB}" type="presOf" srcId="{77520035-0798-46A7-A5E7-0F029D9817A2}" destId="{75BA4812-D001-4B7B-8DE9-094847071585}" srcOrd="0" destOrd="0" presId="urn:microsoft.com/office/officeart/2008/layout/LinedList"/>
    <dgm:cxn modelId="{F111EE6C-9A26-4861-9927-5513B6DE2DBB}" type="presOf" srcId="{FD416108-626B-483F-A01C-95BD9B1B433D}" destId="{B5975317-1B45-47E1-8D98-BA9CD1B12DED}" srcOrd="0" destOrd="0" presId="urn:microsoft.com/office/officeart/2008/layout/LinedList"/>
    <dgm:cxn modelId="{2563236F-4300-4E32-83F6-66E4F3E87CD7}" srcId="{FD416108-626B-483F-A01C-95BD9B1B433D}" destId="{4EEBF139-BE24-42E4-9AEA-C144D9C3C04C}" srcOrd="3" destOrd="0" parTransId="{DAC28DC9-4FF0-4DFA-B0F7-EA445B2A958E}" sibTransId="{FC235DAF-4ABC-4CF9-8E50-FDE13C8DF81B}"/>
    <dgm:cxn modelId="{B0BDAB7B-AC92-4A1A-BDD6-FD6860968DD2}" srcId="{FD416108-626B-483F-A01C-95BD9B1B433D}" destId="{77520035-0798-46A7-A5E7-0F029D9817A2}" srcOrd="7" destOrd="0" parTransId="{9F57E633-BEB6-4FBD-BC50-61F3E1ECE6AC}" sibTransId="{FF7C26D4-B6B2-489F-9A35-3E7770FB5D80}"/>
    <dgm:cxn modelId="{3F2B1892-BE1A-4922-9400-AF3FF447F443}" type="presOf" srcId="{B27938F4-D74B-4A68-A90B-54C8A26AFD7C}" destId="{D2C9FD37-2375-4054-B1E5-1F55EE502C1E}" srcOrd="0" destOrd="0" presId="urn:microsoft.com/office/officeart/2008/layout/LinedList"/>
    <dgm:cxn modelId="{1B9F739D-9066-4166-841E-A63D9B1A8479}" type="presOf" srcId="{749D176D-08DB-45AA-8CA3-429A0B9DE768}" destId="{B2CF9180-E3B1-44EA-8A78-C671C90A5043}" srcOrd="0" destOrd="0" presId="urn:microsoft.com/office/officeart/2008/layout/LinedList"/>
    <dgm:cxn modelId="{E422C3A0-316C-4335-BB0B-CA15EE80FAAE}" type="presOf" srcId="{C86056DE-E581-42E7-AD58-9E5A0D824A14}" destId="{8448AB8F-A786-4D9A-8161-3AAF5B00A5BB}" srcOrd="0" destOrd="0" presId="urn:microsoft.com/office/officeart/2008/layout/LinedList"/>
    <dgm:cxn modelId="{6B81F6A6-0AD3-495A-B431-A6DCF159753F}" type="presOf" srcId="{1C97D949-91D6-42C9-A45D-D22782D93F64}" destId="{80FB5759-CB64-429D-888F-CB8E311B5DD3}" srcOrd="0" destOrd="0" presId="urn:microsoft.com/office/officeart/2008/layout/LinedList"/>
    <dgm:cxn modelId="{EC0F89C6-A707-4A9F-841C-90636A2A2DD0}" srcId="{FD416108-626B-483F-A01C-95BD9B1B433D}" destId="{C86056DE-E581-42E7-AD58-9E5A0D824A14}" srcOrd="0" destOrd="0" parTransId="{D693B2BD-3360-4FD1-B87D-04787732C80C}" sibTransId="{1F76EA08-8D5C-428F-AD34-0F43B8BE1BEC}"/>
    <dgm:cxn modelId="{AAB901D7-BBB1-4629-B9DD-5D349D71F764}" srcId="{FD416108-626B-483F-A01C-95BD9B1B433D}" destId="{749D176D-08DB-45AA-8CA3-429A0B9DE768}" srcOrd="5" destOrd="0" parTransId="{7722328E-84BD-4D4F-A4C1-86F9A43C9B1E}" sibTransId="{49527EE4-E118-4D28-850A-650B957D6027}"/>
    <dgm:cxn modelId="{3FC4AAF5-F860-4425-9CA9-8361F638809D}" srcId="{FD416108-626B-483F-A01C-95BD9B1B433D}" destId="{09BF49C8-8140-471C-A644-B9C3F3BE3955}" srcOrd="1" destOrd="0" parTransId="{85A3CD2B-8417-40F3-B5CB-80972B401EB6}" sibTransId="{B4880985-FC4A-4069-8BAB-7A5CE70A942C}"/>
    <dgm:cxn modelId="{8B4BCE5D-85CF-4271-9A6A-9D1D924FB945}" type="presParOf" srcId="{B5975317-1B45-47E1-8D98-BA9CD1B12DED}" destId="{38607345-1FE1-495B-9ED2-5A40B136D4FF}" srcOrd="0" destOrd="0" presId="urn:microsoft.com/office/officeart/2008/layout/LinedList"/>
    <dgm:cxn modelId="{9920C4CB-8CB0-4E8D-8F75-5B846861C73B}" type="presParOf" srcId="{B5975317-1B45-47E1-8D98-BA9CD1B12DED}" destId="{F7F657C6-0650-43F3-895D-CCCFC6071C8E}" srcOrd="1" destOrd="0" presId="urn:microsoft.com/office/officeart/2008/layout/LinedList"/>
    <dgm:cxn modelId="{82682017-2490-40AD-A803-ADA863F68ABE}" type="presParOf" srcId="{F7F657C6-0650-43F3-895D-CCCFC6071C8E}" destId="{8448AB8F-A786-4D9A-8161-3AAF5B00A5BB}" srcOrd="0" destOrd="0" presId="urn:microsoft.com/office/officeart/2008/layout/LinedList"/>
    <dgm:cxn modelId="{A8400612-5F2C-433B-98D2-B05C5FB2FD36}" type="presParOf" srcId="{F7F657C6-0650-43F3-895D-CCCFC6071C8E}" destId="{D441137A-CDAF-4F58-A1D8-1E6B7480110C}" srcOrd="1" destOrd="0" presId="urn:microsoft.com/office/officeart/2008/layout/LinedList"/>
    <dgm:cxn modelId="{FFB81E1B-F73A-4669-8DAF-664BC17E0A5D}" type="presParOf" srcId="{B5975317-1B45-47E1-8D98-BA9CD1B12DED}" destId="{FFB6D89C-0A07-48AD-B40E-278575183DF6}" srcOrd="2" destOrd="0" presId="urn:microsoft.com/office/officeart/2008/layout/LinedList"/>
    <dgm:cxn modelId="{A6C7BB83-0172-438C-B76B-32178B9385DB}" type="presParOf" srcId="{B5975317-1B45-47E1-8D98-BA9CD1B12DED}" destId="{994E086E-1512-4E3E-B748-674D191471E7}" srcOrd="3" destOrd="0" presId="urn:microsoft.com/office/officeart/2008/layout/LinedList"/>
    <dgm:cxn modelId="{0A091D79-8E87-435F-93C2-312D477BBF69}" type="presParOf" srcId="{994E086E-1512-4E3E-B748-674D191471E7}" destId="{0AAE9206-83ED-443F-A676-D54C5217ECD4}" srcOrd="0" destOrd="0" presId="urn:microsoft.com/office/officeart/2008/layout/LinedList"/>
    <dgm:cxn modelId="{9DA8466B-8CA3-4A68-B619-761512BC4168}" type="presParOf" srcId="{994E086E-1512-4E3E-B748-674D191471E7}" destId="{6DFF059F-C0D3-4BE1-9BB6-A60FEFB5EC41}" srcOrd="1" destOrd="0" presId="urn:microsoft.com/office/officeart/2008/layout/LinedList"/>
    <dgm:cxn modelId="{373E98F7-D873-4AF5-99BB-3A2B9A8B809A}" type="presParOf" srcId="{B5975317-1B45-47E1-8D98-BA9CD1B12DED}" destId="{495645FB-107D-4543-BFD0-35DE61CEF7EF}" srcOrd="4" destOrd="0" presId="urn:microsoft.com/office/officeart/2008/layout/LinedList"/>
    <dgm:cxn modelId="{DFBCE03E-2B2A-4E84-93D5-9600F33E6A84}" type="presParOf" srcId="{B5975317-1B45-47E1-8D98-BA9CD1B12DED}" destId="{C1672EE6-40C0-4A63-9F3D-3732AE95A1E5}" srcOrd="5" destOrd="0" presId="urn:microsoft.com/office/officeart/2008/layout/LinedList"/>
    <dgm:cxn modelId="{EEF2A74C-5B83-4A76-AA93-130D45EAA09E}" type="presParOf" srcId="{C1672EE6-40C0-4A63-9F3D-3732AE95A1E5}" destId="{80FB5759-CB64-429D-888F-CB8E311B5DD3}" srcOrd="0" destOrd="0" presId="urn:microsoft.com/office/officeart/2008/layout/LinedList"/>
    <dgm:cxn modelId="{D86B8293-0A8E-4D7A-B6E6-FA33E0704AC4}" type="presParOf" srcId="{C1672EE6-40C0-4A63-9F3D-3732AE95A1E5}" destId="{FFD69BD6-8C23-4AA0-9D20-29264D8C7C3F}" srcOrd="1" destOrd="0" presId="urn:microsoft.com/office/officeart/2008/layout/LinedList"/>
    <dgm:cxn modelId="{65AF056E-2B26-4137-BE6B-28E874063392}" type="presParOf" srcId="{B5975317-1B45-47E1-8D98-BA9CD1B12DED}" destId="{6FAA9EF4-6027-408B-9BDC-52B5C93CDA1A}" srcOrd="6" destOrd="0" presId="urn:microsoft.com/office/officeart/2008/layout/LinedList"/>
    <dgm:cxn modelId="{AE119D1D-D13B-45E3-A424-B34305D5D65B}" type="presParOf" srcId="{B5975317-1B45-47E1-8D98-BA9CD1B12DED}" destId="{A468FCDB-1A62-4842-B358-FDDFF6C81717}" srcOrd="7" destOrd="0" presId="urn:microsoft.com/office/officeart/2008/layout/LinedList"/>
    <dgm:cxn modelId="{B0155DD5-44B2-49DA-BD10-B9C2E89D97A2}" type="presParOf" srcId="{A468FCDB-1A62-4842-B358-FDDFF6C81717}" destId="{D9E5978D-11EA-4D89-A4FA-362ECD73049F}" srcOrd="0" destOrd="0" presId="urn:microsoft.com/office/officeart/2008/layout/LinedList"/>
    <dgm:cxn modelId="{79547773-63D5-41EC-9DBC-A4F0C0271459}" type="presParOf" srcId="{A468FCDB-1A62-4842-B358-FDDFF6C81717}" destId="{555D4DC2-85BD-4230-9D34-9C4ACD1FA16F}" srcOrd="1" destOrd="0" presId="urn:microsoft.com/office/officeart/2008/layout/LinedList"/>
    <dgm:cxn modelId="{0142B9C7-ACFC-4810-AD48-4ECB83B20B49}" type="presParOf" srcId="{B5975317-1B45-47E1-8D98-BA9CD1B12DED}" destId="{603E909D-FC9A-4A2E-A5AB-F7FC9D50D156}" srcOrd="8" destOrd="0" presId="urn:microsoft.com/office/officeart/2008/layout/LinedList"/>
    <dgm:cxn modelId="{29849541-78CD-4E32-AB28-E368F6B78B80}" type="presParOf" srcId="{B5975317-1B45-47E1-8D98-BA9CD1B12DED}" destId="{1CDFF8FA-9A6F-44FB-8B7D-FEC5995ACC75}" srcOrd="9" destOrd="0" presId="urn:microsoft.com/office/officeart/2008/layout/LinedList"/>
    <dgm:cxn modelId="{93008F54-40CF-4B2E-8491-6ACB3E791B48}" type="presParOf" srcId="{1CDFF8FA-9A6F-44FB-8B7D-FEC5995ACC75}" destId="{6398D549-AAC9-4E60-998C-40409C2C5DB9}" srcOrd="0" destOrd="0" presId="urn:microsoft.com/office/officeart/2008/layout/LinedList"/>
    <dgm:cxn modelId="{0FFF627C-FD71-492B-B284-8B3968E05781}" type="presParOf" srcId="{1CDFF8FA-9A6F-44FB-8B7D-FEC5995ACC75}" destId="{58C00510-2139-418B-BF03-E502D274970B}" srcOrd="1" destOrd="0" presId="urn:microsoft.com/office/officeart/2008/layout/LinedList"/>
    <dgm:cxn modelId="{6D2B456E-06BE-4C80-9725-28267D6F33DF}" type="presParOf" srcId="{B5975317-1B45-47E1-8D98-BA9CD1B12DED}" destId="{190EBA28-A15B-49AA-9527-F78A3FB39C5A}" srcOrd="10" destOrd="0" presId="urn:microsoft.com/office/officeart/2008/layout/LinedList"/>
    <dgm:cxn modelId="{105A0386-CB94-4985-933E-5E8E0FD90AC1}" type="presParOf" srcId="{B5975317-1B45-47E1-8D98-BA9CD1B12DED}" destId="{9B99D2D9-8B4D-442D-BC60-7D3DFADDEBD0}" srcOrd="11" destOrd="0" presId="urn:microsoft.com/office/officeart/2008/layout/LinedList"/>
    <dgm:cxn modelId="{E5B26C72-0AD4-4EBB-A640-561329DF09FF}" type="presParOf" srcId="{9B99D2D9-8B4D-442D-BC60-7D3DFADDEBD0}" destId="{B2CF9180-E3B1-44EA-8A78-C671C90A5043}" srcOrd="0" destOrd="0" presId="urn:microsoft.com/office/officeart/2008/layout/LinedList"/>
    <dgm:cxn modelId="{EEA54818-6C95-48AB-B823-B539A53804B5}" type="presParOf" srcId="{9B99D2D9-8B4D-442D-BC60-7D3DFADDEBD0}" destId="{C6AC448E-BA6F-4FE2-A2B4-92190C028D9F}" srcOrd="1" destOrd="0" presId="urn:microsoft.com/office/officeart/2008/layout/LinedList"/>
    <dgm:cxn modelId="{65E4C52C-AB1C-4035-BE13-2E545E6001CD}" type="presParOf" srcId="{B5975317-1B45-47E1-8D98-BA9CD1B12DED}" destId="{AE9D08ED-D211-404B-8BB5-B69121D196B6}" srcOrd="12" destOrd="0" presId="urn:microsoft.com/office/officeart/2008/layout/LinedList"/>
    <dgm:cxn modelId="{426B5ADF-04E8-4BEC-9519-B73AC2768E5B}" type="presParOf" srcId="{B5975317-1B45-47E1-8D98-BA9CD1B12DED}" destId="{6F27F858-D02F-4B0E-B4BC-46C3FED105FF}" srcOrd="13" destOrd="0" presId="urn:microsoft.com/office/officeart/2008/layout/LinedList"/>
    <dgm:cxn modelId="{58AD894C-79FF-4FC9-84B6-BD0FE609671D}" type="presParOf" srcId="{6F27F858-D02F-4B0E-B4BC-46C3FED105FF}" destId="{D2C9FD37-2375-4054-B1E5-1F55EE502C1E}" srcOrd="0" destOrd="0" presId="urn:microsoft.com/office/officeart/2008/layout/LinedList"/>
    <dgm:cxn modelId="{F43BCD3C-7179-47A2-8B2A-31538125B108}" type="presParOf" srcId="{6F27F858-D02F-4B0E-B4BC-46C3FED105FF}" destId="{38D1F57C-901C-486E-B893-852DFCC00A5B}" srcOrd="1" destOrd="0" presId="urn:microsoft.com/office/officeart/2008/layout/LinedList"/>
    <dgm:cxn modelId="{5BBBF892-7D6E-48DE-9292-6033613EF97D}" type="presParOf" srcId="{B5975317-1B45-47E1-8D98-BA9CD1B12DED}" destId="{50BFF593-0255-4489-A5D5-1F2B8B2FF9CE}" srcOrd="14" destOrd="0" presId="urn:microsoft.com/office/officeart/2008/layout/LinedList"/>
    <dgm:cxn modelId="{A9FA322E-38BE-495F-9756-29CC7D41A69F}" type="presParOf" srcId="{B5975317-1B45-47E1-8D98-BA9CD1B12DED}" destId="{F200C80B-5A35-4352-8052-D8ED4812F02E}" srcOrd="15" destOrd="0" presId="urn:microsoft.com/office/officeart/2008/layout/LinedList"/>
    <dgm:cxn modelId="{1DBA6862-810F-4A14-AF67-B9641E52378A}" type="presParOf" srcId="{F200C80B-5A35-4352-8052-D8ED4812F02E}" destId="{75BA4812-D001-4B7B-8DE9-094847071585}" srcOrd="0" destOrd="0" presId="urn:microsoft.com/office/officeart/2008/layout/LinedList"/>
    <dgm:cxn modelId="{7461C6FF-30D4-413D-9942-080E6743B02D}" type="presParOf" srcId="{F200C80B-5A35-4352-8052-D8ED4812F02E}" destId="{F371CFDF-800B-4CD1-82C9-5897BC31A8DD}" srcOrd="1"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C041F-CD70-41DB-BD7C-6524F1826C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63DA27A-5DC3-452A-815B-6D8E4BE77EDA}">
      <dgm:prSet/>
      <dgm:spPr/>
      <dgm:t>
        <a:bodyPr/>
        <a:lstStyle/>
        <a:p>
          <a:r>
            <a:rPr lang="en-US" dirty="0"/>
            <a:t>1. Gathered and elicited requirements from key stakeholders</a:t>
          </a:r>
        </a:p>
      </dgm:t>
    </dgm:pt>
    <dgm:pt modelId="{A57DA4CA-5645-486B-B484-A5D798948573}" type="parTrans" cxnId="{7BFC682B-FB0B-4992-9FC1-9DB1B4369967}">
      <dgm:prSet/>
      <dgm:spPr/>
      <dgm:t>
        <a:bodyPr/>
        <a:lstStyle/>
        <a:p>
          <a:endParaRPr lang="en-US"/>
        </a:p>
      </dgm:t>
    </dgm:pt>
    <dgm:pt modelId="{ACE91E95-7924-4E00-B55E-792DA6BF047D}" type="sibTrans" cxnId="{7BFC682B-FB0B-4992-9FC1-9DB1B4369967}">
      <dgm:prSet/>
      <dgm:spPr/>
      <dgm:t>
        <a:bodyPr/>
        <a:lstStyle/>
        <a:p>
          <a:endParaRPr lang="en-US"/>
        </a:p>
      </dgm:t>
    </dgm:pt>
    <dgm:pt modelId="{24771964-58A1-43EE-B34D-4F130CF08D7E}">
      <dgm:prSet/>
      <dgm:spPr/>
      <dgm:t>
        <a:bodyPr/>
        <a:lstStyle/>
        <a:p>
          <a:r>
            <a:rPr lang="en-US" dirty="0"/>
            <a:t>2. Created initial designs, including use case diagrams, user stories, and acceptance criteria.</a:t>
          </a:r>
        </a:p>
      </dgm:t>
    </dgm:pt>
    <dgm:pt modelId="{65D95431-429C-423C-B43E-0DCF3C5CEFCC}" type="parTrans" cxnId="{73E2A9D6-3713-4222-BBCA-711B37DEED0A}">
      <dgm:prSet/>
      <dgm:spPr/>
      <dgm:t>
        <a:bodyPr/>
        <a:lstStyle/>
        <a:p>
          <a:endParaRPr lang="en-US"/>
        </a:p>
      </dgm:t>
    </dgm:pt>
    <dgm:pt modelId="{8423AFE6-5EF9-4F62-85F9-8AC946BD9712}" type="sibTrans" cxnId="{73E2A9D6-3713-4222-BBCA-711B37DEED0A}">
      <dgm:prSet/>
      <dgm:spPr/>
      <dgm:t>
        <a:bodyPr/>
        <a:lstStyle/>
        <a:p>
          <a:endParaRPr lang="en-US"/>
        </a:p>
      </dgm:t>
    </dgm:pt>
    <dgm:pt modelId="{9AC53A7E-0C56-48A6-91F9-86FB2F7D8785}">
      <dgm:prSet/>
      <dgm:spPr/>
      <dgm:t>
        <a:bodyPr/>
        <a:lstStyle/>
        <a:p>
          <a:r>
            <a:rPr lang="en-US" dirty="0"/>
            <a:t>3. Utilised SQL to define and manipulate data to meet project requirements.</a:t>
          </a:r>
        </a:p>
      </dgm:t>
    </dgm:pt>
    <dgm:pt modelId="{D38C354C-8870-431B-86BA-8EFE29C965C4}" type="parTrans" cxnId="{A0335932-0B25-4F04-834B-1C4C7519C38B}">
      <dgm:prSet/>
      <dgm:spPr/>
      <dgm:t>
        <a:bodyPr/>
        <a:lstStyle/>
        <a:p>
          <a:endParaRPr lang="en-US"/>
        </a:p>
      </dgm:t>
    </dgm:pt>
    <dgm:pt modelId="{0D740A34-7BAE-4252-A8A7-7F538AFCBCE6}" type="sibTrans" cxnId="{A0335932-0B25-4F04-834B-1C4C7519C38B}">
      <dgm:prSet/>
      <dgm:spPr/>
      <dgm:t>
        <a:bodyPr/>
        <a:lstStyle/>
        <a:p>
          <a:endParaRPr lang="en-US"/>
        </a:p>
      </dgm:t>
    </dgm:pt>
    <dgm:pt modelId="{3A405409-351A-4625-9399-48D52A379817}">
      <dgm:prSet/>
      <dgm:spPr/>
      <dgm:t>
        <a:bodyPr/>
        <a:lstStyle/>
        <a:p>
          <a:r>
            <a:rPr lang="en-US" dirty="0"/>
            <a:t>4. Created a variety of documentation, including the business analysis plan, stakeholder register, governance policy, risk register, business case, change management plan, scope document, and other relevant documentation.</a:t>
          </a:r>
        </a:p>
      </dgm:t>
    </dgm:pt>
    <dgm:pt modelId="{8CF4A91A-570B-4D86-88E2-C2D32DB6E427}" type="parTrans" cxnId="{A6F04FD1-BDBE-4946-BFC4-7034EEF9C24A}">
      <dgm:prSet/>
      <dgm:spPr/>
      <dgm:t>
        <a:bodyPr/>
        <a:lstStyle/>
        <a:p>
          <a:endParaRPr lang="en-US"/>
        </a:p>
      </dgm:t>
    </dgm:pt>
    <dgm:pt modelId="{F0BB5D76-69F6-4E96-8A5E-A1045625324B}" type="sibTrans" cxnId="{A6F04FD1-BDBE-4946-BFC4-7034EEF9C24A}">
      <dgm:prSet/>
      <dgm:spPr/>
      <dgm:t>
        <a:bodyPr/>
        <a:lstStyle/>
        <a:p>
          <a:endParaRPr lang="en-US"/>
        </a:p>
      </dgm:t>
    </dgm:pt>
    <dgm:pt modelId="{0C769CD8-A990-4F8E-B777-8BC86683A5D2}">
      <dgm:prSet/>
      <dgm:spPr/>
      <dgm:t>
        <a:bodyPr/>
        <a:lstStyle/>
        <a:p>
          <a:r>
            <a:rPr lang="en-US" dirty="0"/>
            <a:t>5. Generated data from scratch and analysed it to meet stakeholder requirements.</a:t>
          </a:r>
        </a:p>
      </dgm:t>
    </dgm:pt>
    <dgm:pt modelId="{1468EDF0-FA75-44C2-BF56-069ED45D42D1}" type="parTrans" cxnId="{0F810732-B317-458E-B1EB-14A1C942769A}">
      <dgm:prSet/>
      <dgm:spPr/>
      <dgm:t>
        <a:bodyPr/>
        <a:lstStyle/>
        <a:p>
          <a:endParaRPr lang="en-US"/>
        </a:p>
      </dgm:t>
    </dgm:pt>
    <dgm:pt modelId="{1005066E-C504-4215-BD5E-C32FDFA3F2E1}" type="sibTrans" cxnId="{0F810732-B317-458E-B1EB-14A1C942769A}">
      <dgm:prSet/>
      <dgm:spPr/>
      <dgm:t>
        <a:bodyPr/>
        <a:lstStyle/>
        <a:p>
          <a:endParaRPr lang="en-US"/>
        </a:p>
      </dgm:t>
    </dgm:pt>
    <dgm:pt modelId="{6C683BC0-41F6-4952-A10A-C6B18747968A}">
      <dgm:prSet/>
      <dgm:spPr/>
      <dgm:t>
        <a:bodyPr/>
        <a:lstStyle/>
        <a:p>
          <a:r>
            <a:rPr lang="en-US" dirty="0"/>
            <a:t>6. Developed a dashboard with relevant KPIs to track HR performance.</a:t>
          </a:r>
        </a:p>
      </dgm:t>
    </dgm:pt>
    <dgm:pt modelId="{C94940BF-EAC7-470C-AEFD-BA4A5A174D3C}" type="parTrans" cxnId="{16153E37-BF10-40E4-A06D-3ACDCF2D31FB}">
      <dgm:prSet/>
      <dgm:spPr/>
      <dgm:t>
        <a:bodyPr/>
        <a:lstStyle/>
        <a:p>
          <a:endParaRPr lang="en-US"/>
        </a:p>
      </dgm:t>
    </dgm:pt>
    <dgm:pt modelId="{5BE2C2FD-7E1E-4EC1-8ADB-94ABE5C01E29}" type="sibTrans" cxnId="{16153E37-BF10-40E4-A06D-3ACDCF2D31FB}">
      <dgm:prSet/>
      <dgm:spPr/>
      <dgm:t>
        <a:bodyPr/>
        <a:lstStyle/>
        <a:p>
          <a:endParaRPr lang="en-US"/>
        </a:p>
      </dgm:t>
    </dgm:pt>
    <dgm:pt modelId="{8A0F85EF-C922-40A1-A716-62C17B15C48C}" type="pres">
      <dgm:prSet presAssocID="{E5EC041F-CD70-41DB-BD7C-6524F1826C3C}" presName="diagram" presStyleCnt="0">
        <dgm:presLayoutVars>
          <dgm:dir/>
          <dgm:resizeHandles val="exact"/>
        </dgm:presLayoutVars>
      </dgm:prSet>
      <dgm:spPr/>
    </dgm:pt>
    <dgm:pt modelId="{25AB0255-92FA-4633-8A37-DF6F616143AD}" type="pres">
      <dgm:prSet presAssocID="{F63DA27A-5DC3-452A-815B-6D8E4BE77EDA}" presName="node" presStyleLbl="node1" presStyleIdx="0" presStyleCnt="6">
        <dgm:presLayoutVars>
          <dgm:bulletEnabled val="1"/>
        </dgm:presLayoutVars>
      </dgm:prSet>
      <dgm:spPr/>
    </dgm:pt>
    <dgm:pt modelId="{4CB9DE77-FDD2-4941-A559-EFDF3D7A1F27}" type="pres">
      <dgm:prSet presAssocID="{ACE91E95-7924-4E00-B55E-792DA6BF047D}" presName="sibTrans" presStyleCnt="0"/>
      <dgm:spPr/>
    </dgm:pt>
    <dgm:pt modelId="{D15946B3-0FD9-4375-817D-B1AAACDA28BA}" type="pres">
      <dgm:prSet presAssocID="{24771964-58A1-43EE-B34D-4F130CF08D7E}" presName="node" presStyleLbl="node1" presStyleIdx="1" presStyleCnt="6">
        <dgm:presLayoutVars>
          <dgm:bulletEnabled val="1"/>
        </dgm:presLayoutVars>
      </dgm:prSet>
      <dgm:spPr/>
    </dgm:pt>
    <dgm:pt modelId="{1495F5D9-76E5-4C57-B330-85C301E267EB}" type="pres">
      <dgm:prSet presAssocID="{8423AFE6-5EF9-4F62-85F9-8AC946BD9712}" presName="sibTrans" presStyleCnt="0"/>
      <dgm:spPr/>
    </dgm:pt>
    <dgm:pt modelId="{8B3E400B-60BC-452F-887B-516109930FF0}" type="pres">
      <dgm:prSet presAssocID="{9AC53A7E-0C56-48A6-91F9-86FB2F7D8785}" presName="node" presStyleLbl="node1" presStyleIdx="2" presStyleCnt="6">
        <dgm:presLayoutVars>
          <dgm:bulletEnabled val="1"/>
        </dgm:presLayoutVars>
      </dgm:prSet>
      <dgm:spPr/>
    </dgm:pt>
    <dgm:pt modelId="{FD7D48B8-B423-4650-A4D4-3F835162C4AF}" type="pres">
      <dgm:prSet presAssocID="{0D740A34-7BAE-4252-A8A7-7F538AFCBCE6}" presName="sibTrans" presStyleCnt="0"/>
      <dgm:spPr/>
    </dgm:pt>
    <dgm:pt modelId="{D5E329AB-D2DC-4B9C-9580-0AEC1949353D}" type="pres">
      <dgm:prSet presAssocID="{3A405409-351A-4625-9399-48D52A379817}" presName="node" presStyleLbl="node1" presStyleIdx="3" presStyleCnt="6">
        <dgm:presLayoutVars>
          <dgm:bulletEnabled val="1"/>
        </dgm:presLayoutVars>
      </dgm:prSet>
      <dgm:spPr/>
    </dgm:pt>
    <dgm:pt modelId="{029684DD-7B59-4C60-A5CC-0A14553F65A0}" type="pres">
      <dgm:prSet presAssocID="{F0BB5D76-69F6-4E96-8A5E-A1045625324B}" presName="sibTrans" presStyleCnt="0"/>
      <dgm:spPr/>
    </dgm:pt>
    <dgm:pt modelId="{246F638A-67BA-41FE-9554-9F19A0622FD5}" type="pres">
      <dgm:prSet presAssocID="{0C769CD8-A990-4F8E-B777-8BC86683A5D2}" presName="node" presStyleLbl="node1" presStyleIdx="4" presStyleCnt="6">
        <dgm:presLayoutVars>
          <dgm:bulletEnabled val="1"/>
        </dgm:presLayoutVars>
      </dgm:prSet>
      <dgm:spPr/>
    </dgm:pt>
    <dgm:pt modelId="{B8A3311D-2078-47CB-8DAB-2DE117C16B67}" type="pres">
      <dgm:prSet presAssocID="{1005066E-C504-4215-BD5E-C32FDFA3F2E1}" presName="sibTrans" presStyleCnt="0"/>
      <dgm:spPr/>
    </dgm:pt>
    <dgm:pt modelId="{30216F45-AA29-4CA7-9BCA-39B2216126B4}" type="pres">
      <dgm:prSet presAssocID="{6C683BC0-41F6-4952-A10A-C6B18747968A}" presName="node" presStyleLbl="node1" presStyleIdx="5" presStyleCnt="6">
        <dgm:presLayoutVars>
          <dgm:bulletEnabled val="1"/>
        </dgm:presLayoutVars>
      </dgm:prSet>
      <dgm:spPr/>
    </dgm:pt>
  </dgm:ptLst>
  <dgm:cxnLst>
    <dgm:cxn modelId="{DDB8D301-C68F-4327-8305-934A9EF53CB9}" type="presOf" srcId="{9AC53A7E-0C56-48A6-91F9-86FB2F7D8785}" destId="{8B3E400B-60BC-452F-887B-516109930FF0}" srcOrd="0" destOrd="0" presId="urn:microsoft.com/office/officeart/2005/8/layout/default"/>
    <dgm:cxn modelId="{7BFC682B-FB0B-4992-9FC1-9DB1B4369967}" srcId="{E5EC041F-CD70-41DB-BD7C-6524F1826C3C}" destId="{F63DA27A-5DC3-452A-815B-6D8E4BE77EDA}" srcOrd="0" destOrd="0" parTransId="{A57DA4CA-5645-486B-B484-A5D798948573}" sibTransId="{ACE91E95-7924-4E00-B55E-792DA6BF047D}"/>
    <dgm:cxn modelId="{0F810732-B317-458E-B1EB-14A1C942769A}" srcId="{E5EC041F-CD70-41DB-BD7C-6524F1826C3C}" destId="{0C769CD8-A990-4F8E-B777-8BC86683A5D2}" srcOrd="4" destOrd="0" parTransId="{1468EDF0-FA75-44C2-BF56-069ED45D42D1}" sibTransId="{1005066E-C504-4215-BD5E-C32FDFA3F2E1}"/>
    <dgm:cxn modelId="{A0335932-0B25-4F04-834B-1C4C7519C38B}" srcId="{E5EC041F-CD70-41DB-BD7C-6524F1826C3C}" destId="{9AC53A7E-0C56-48A6-91F9-86FB2F7D8785}" srcOrd="2" destOrd="0" parTransId="{D38C354C-8870-431B-86BA-8EFE29C965C4}" sibTransId="{0D740A34-7BAE-4252-A8A7-7F538AFCBCE6}"/>
    <dgm:cxn modelId="{16153E37-BF10-40E4-A06D-3ACDCF2D31FB}" srcId="{E5EC041F-CD70-41DB-BD7C-6524F1826C3C}" destId="{6C683BC0-41F6-4952-A10A-C6B18747968A}" srcOrd="5" destOrd="0" parTransId="{C94940BF-EAC7-470C-AEFD-BA4A5A174D3C}" sibTransId="{5BE2C2FD-7E1E-4EC1-8ADB-94ABE5C01E29}"/>
    <dgm:cxn modelId="{45D0B239-E549-49E2-B841-9864ECA597F3}" type="presOf" srcId="{F63DA27A-5DC3-452A-815B-6D8E4BE77EDA}" destId="{25AB0255-92FA-4633-8A37-DF6F616143AD}" srcOrd="0" destOrd="0" presId="urn:microsoft.com/office/officeart/2005/8/layout/default"/>
    <dgm:cxn modelId="{1FC1A17F-B1AA-44A1-BFA3-E1841EFBE275}" type="presOf" srcId="{E5EC041F-CD70-41DB-BD7C-6524F1826C3C}" destId="{8A0F85EF-C922-40A1-A716-62C17B15C48C}" srcOrd="0" destOrd="0" presId="urn:microsoft.com/office/officeart/2005/8/layout/default"/>
    <dgm:cxn modelId="{AAE8DF82-B49D-4CCE-A827-09391A7C1126}" type="presOf" srcId="{3A405409-351A-4625-9399-48D52A379817}" destId="{D5E329AB-D2DC-4B9C-9580-0AEC1949353D}" srcOrd="0" destOrd="0" presId="urn:microsoft.com/office/officeart/2005/8/layout/default"/>
    <dgm:cxn modelId="{DE24969C-2C3A-4A9D-A447-966B178271AD}" type="presOf" srcId="{24771964-58A1-43EE-B34D-4F130CF08D7E}" destId="{D15946B3-0FD9-4375-817D-B1AAACDA28BA}" srcOrd="0" destOrd="0" presId="urn:microsoft.com/office/officeart/2005/8/layout/default"/>
    <dgm:cxn modelId="{C6D815A5-C7F4-425B-BE98-C016141D4A61}" type="presOf" srcId="{6C683BC0-41F6-4952-A10A-C6B18747968A}" destId="{30216F45-AA29-4CA7-9BCA-39B2216126B4}" srcOrd="0" destOrd="0" presId="urn:microsoft.com/office/officeart/2005/8/layout/default"/>
    <dgm:cxn modelId="{AA0E0EAD-9F9B-4378-A459-50EAEB9D29A6}" type="presOf" srcId="{0C769CD8-A990-4F8E-B777-8BC86683A5D2}" destId="{246F638A-67BA-41FE-9554-9F19A0622FD5}" srcOrd="0" destOrd="0" presId="urn:microsoft.com/office/officeart/2005/8/layout/default"/>
    <dgm:cxn modelId="{A6F04FD1-BDBE-4946-BFC4-7034EEF9C24A}" srcId="{E5EC041F-CD70-41DB-BD7C-6524F1826C3C}" destId="{3A405409-351A-4625-9399-48D52A379817}" srcOrd="3" destOrd="0" parTransId="{8CF4A91A-570B-4D86-88E2-C2D32DB6E427}" sibTransId="{F0BB5D76-69F6-4E96-8A5E-A1045625324B}"/>
    <dgm:cxn modelId="{73E2A9D6-3713-4222-BBCA-711B37DEED0A}" srcId="{E5EC041F-CD70-41DB-BD7C-6524F1826C3C}" destId="{24771964-58A1-43EE-B34D-4F130CF08D7E}" srcOrd="1" destOrd="0" parTransId="{65D95431-429C-423C-B43E-0DCF3C5CEFCC}" sibTransId="{8423AFE6-5EF9-4F62-85F9-8AC946BD9712}"/>
    <dgm:cxn modelId="{8F985628-F08B-41AD-BB18-1723DBFEAECE}" type="presParOf" srcId="{8A0F85EF-C922-40A1-A716-62C17B15C48C}" destId="{25AB0255-92FA-4633-8A37-DF6F616143AD}" srcOrd="0" destOrd="0" presId="urn:microsoft.com/office/officeart/2005/8/layout/default"/>
    <dgm:cxn modelId="{21534D96-25E3-4544-9399-0A626F172DE9}" type="presParOf" srcId="{8A0F85EF-C922-40A1-A716-62C17B15C48C}" destId="{4CB9DE77-FDD2-4941-A559-EFDF3D7A1F27}" srcOrd="1" destOrd="0" presId="urn:microsoft.com/office/officeart/2005/8/layout/default"/>
    <dgm:cxn modelId="{CEE695D0-074E-4F79-B384-214BDD53BEC5}" type="presParOf" srcId="{8A0F85EF-C922-40A1-A716-62C17B15C48C}" destId="{D15946B3-0FD9-4375-817D-B1AAACDA28BA}" srcOrd="2" destOrd="0" presId="urn:microsoft.com/office/officeart/2005/8/layout/default"/>
    <dgm:cxn modelId="{40843C35-4303-4844-BC3A-8B0A6F13EFB0}" type="presParOf" srcId="{8A0F85EF-C922-40A1-A716-62C17B15C48C}" destId="{1495F5D9-76E5-4C57-B330-85C301E267EB}" srcOrd="3" destOrd="0" presId="urn:microsoft.com/office/officeart/2005/8/layout/default"/>
    <dgm:cxn modelId="{C1B1FF0F-686B-402C-9029-9E8D0C4789C0}" type="presParOf" srcId="{8A0F85EF-C922-40A1-A716-62C17B15C48C}" destId="{8B3E400B-60BC-452F-887B-516109930FF0}" srcOrd="4" destOrd="0" presId="urn:microsoft.com/office/officeart/2005/8/layout/default"/>
    <dgm:cxn modelId="{91969760-DAC9-4B6B-9BAF-31AF8CB5408E}" type="presParOf" srcId="{8A0F85EF-C922-40A1-A716-62C17B15C48C}" destId="{FD7D48B8-B423-4650-A4D4-3F835162C4AF}" srcOrd="5" destOrd="0" presId="urn:microsoft.com/office/officeart/2005/8/layout/default"/>
    <dgm:cxn modelId="{751BC6DF-2A8A-450F-9DC1-D210D53AC544}" type="presParOf" srcId="{8A0F85EF-C922-40A1-A716-62C17B15C48C}" destId="{D5E329AB-D2DC-4B9C-9580-0AEC1949353D}" srcOrd="6" destOrd="0" presId="urn:microsoft.com/office/officeart/2005/8/layout/default"/>
    <dgm:cxn modelId="{A796B92B-561E-4A1C-A318-80C00C313647}" type="presParOf" srcId="{8A0F85EF-C922-40A1-A716-62C17B15C48C}" destId="{029684DD-7B59-4C60-A5CC-0A14553F65A0}" srcOrd="7" destOrd="0" presId="urn:microsoft.com/office/officeart/2005/8/layout/default"/>
    <dgm:cxn modelId="{5336DD37-D2AF-4CDB-B4E0-AAC2BD30E5F0}" type="presParOf" srcId="{8A0F85EF-C922-40A1-A716-62C17B15C48C}" destId="{246F638A-67BA-41FE-9554-9F19A0622FD5}" srcOrd="8" destOrd="0" presId="urn:microsoft.com/office/officeart/2005/8/layout/default"/>
    <dgm:cxn modelId="{D171D548-52C0-4A78-838A-500D686FCFF6}" type="presParOf" srcId="{8A0F85EF-C922-40A1-A716-62C17B15C48C}" destId="{B8A3311D-2078-47CB-8DAB-2DE117C16B67}" srcOrd="9" destOrd="0" presId="urn:microsoft.com/office/officeart/2005/8/layout/default"/>
    <dgm:cxn modelId="{65E3FED4-2B07-48C2-A60D-E2F0D94224C3}" type="presParOf" srcId="{8A0F85EF-C922-40A1-A716-62C17B15C48C}" destId="{30216F45-AA29-4CA7-9BCA-39B2216126B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00934B-CE9F-46BE-860B-7DD0AA9BBA0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451337D5-5B0E-435D-AA33-65FEB52CEE53}">
      <dgm:prSet/>
      <dgm:spPr>
        <a:solidFill>
          <a:schemeClr val="accent6">
            <a:lumMod val="40000"/>
            <a:lumOff val="60000"/>
          </a:schemeClr>
        </a:solidFill>
      </dgm:spPr>
      <dgm:t>
        <a:bodyPr/>
        <a:lstStyle/>
        <a:p>
          <a:r>
            <a:rPr lang="en-US" dirty="0"/>
            <a:t>Monitoring the dashboard's performance and user adoption post-deployment.</a:t>
          </a:r>
        </a:p>
      </dgm:t>
    </dgm:pt>
    <dgm:pt modelId="{22A2E451-5A29-4BA9-B2EC-BE70B2FB3770}" type="parTrans" cxnId="{9BFDA83B-C9E3-4CBF-8E86-98D7B918EF69}">
      <dgm:prSet/>
      <dgm:spPr/>
      <dgm:t>
        <a:bodyPr/>
        <a:lstStyle/>
        <a:p>
          <a:endParaRPr lang="en-US"/>
        </a:p>
      </dgm:t>
    </dgm:pt>
    <dgm:pt modelId="{B2D20C6F-35CD-44F9-B044-799D930D3D23}" type="sibTrans" cxnId="{9BFDA83B-C9E3-4CBF-8E86-98D7B918EF69}">
      <dgm:prSet phldrT="01" phldr="0"/>
      <dgm:spPr/>
      <dgm:t>
        <a:bodyPr/>
        <a:lstStyle/>
        <a:p>
          <a:r>
            <a:rPr lang="en-US"/>
            <a:t>01</a:t>
          </a:r>
        </a:p>
      </dgm:t>
    </dgm:pt>
    <dgm:pt modelId="{A334E16E-A06B-419B-BBCD-F9A6D9DF9FB1}">
      <dgm:prSet/>
      <dgm:spPr>
        <a:solidFill>
          <a:srgbClr val="FFC000"/>
        </a:solidFill>
      </dgm:spPr>
      <dgm:t>
        <a:bodyPr/>
        <a:lstStyle/>
        <a:p>
          <a:r>
            <a:rPr lang="en-US" dirty="0"/>
            <a:t>Collecting user feedback for potential improvements or adjustments.</a:t>
          </a:r>
        </a:p>
      </dgm:t>
    </dgm:pt>
    <dgm:pt modelId="{98BEFC39-2012-46ED-8011-A5F6E106DEE9}" type="parTrans" cxnId="{EBC9E41F-FBF2-4E5D-9D09-C889C3B65AA6}">
      <dgm:prSet/>
      <dgm:spPr/>
      <dgm:t>
        <a:bodyPr/>
        <a:lstStyle/>
        <a:p>
          <a:endParaRPr lang="en-US"/>
        </a:p>
      </dgm:t>
    </dgm:pt>
    <dgm:pt modelId="{62664C40-83DE-4FCE-A6CC-DF014D6E3C0D}" type="sibTrans" cxnId="{EBC9E41F-FBF2-4E5D-9D09-C889C3B65AA6}">
      <dgm:prSet phldrT="02" phldr="0"/>
      <dgm:spPr/>
      <dgm:t>
        <a:bodyPr/>
        <a:lstStyle/>
        <a:p>
          <a:r>
            <a:rPr lang="en-US"/>
            <a:t>02</a:t>
          </a:r>
        </a:p>
      </dgm:t>
    </dgm:pt>
    <dgm:pt modelId="{38DF9BC5-73B7-48A5-9443-D93AAD796C80}" type="pres">
      <dgm:prSet presAssocID="{FB00934B-CE9F-46BE-860B-7DD0AA9BBA01}" presName="Name0" presStyleCnt="0">
        <dgm:presLayoutVars>
          <dgm:animLvl val="lvl"/>
          <dgm:resizeHandles val="exact"/>
        </dgm:presLayoutVars>
      </dgm:prSet>
      <dgm:spPr/>
    </dgm:pt>
    <dgm:pt modelId="{7383F9D7-0C58-4F74-93EB-D199DBBA8C06}" type="pres">
      <dgm:prSet presAssocID="{451337D5-5B0E-435D-AA33-65FEB52CEE53}" presName="compositeNode" presStyleCnt="0">
        <dgm:presLayoutVars>
          <dgm:bulletEnabled val="1"/>
        </dgm:presLayoutVars>
      </dgm:prSet>
      <dgm:spPr/>
    </dgm:pt>
    <dgm:pt modelId="{20268210-AA98-41C2-BC92-E9AA26A64E44}" type="pres">
      <dgm:prSet presAssocID="{451337D5-5B0E-435D-AA33-65FEB52CEE53}" presName="bgRect" presStyleLbl="alignNode1" presStyleIdx="0" presStyleCnt="2" custLinFactNeighborX="-548" custLinFactNeighborY="-9536"/>
      <dgm:spPr/>
    </dgm:pt>
    <dgm:pt modelId="{5A5BCE9E-7E3A-4FEA-A10F-CCA634B24947}" type="pres">
      <dgm:prSet presAssocID="{B2D20C6F-35CD-44F9-B044-799D930D3D23}" presName="sibTransNodeRect" presStyleLbl="alignNode1" presStyleIdx="0" presStyleCnt="2">
        <dgm:presLayoutVars>
          <dgm:chMax val="0"/>
          <dgm:bulletEnabled val="1"/>
        </dgm:presLayoutVars>
      </dgm:prSet>
      <dgm:spPr/>
    </dgm:pt>
    <dgm:pt modelId="{5F688D23-EB7A-4882-B53D-62E467728AC6}" type="pres">
      <dgm:prSet presAssocID="{451337D5-5B0E-435D-AA33-65FEB52CEE53}" presName="nodeRect" presStyleLbl="alignNode1" presStyleIdx="0" presStyleCnt="2">
        <dgm:presLayoutVars>
          <dgm:bulletEnabled val="1"/>
        </dgm:presLayoutVars>
      </dgm:prSet>
      <dgm:spPr/>
    </dgm:pt>
    <dgm:pt modelId="{0F05D614-FEBF-4559-BF3E-24AD8641753A}" type="pres">
      <dgm:prSet presAssocID="{B2D20C6F-35CD-44F9-B044-799D930D3D23}" presName="sibTrans" presStyleCnt="0"/>
      <dgm:spPr/>
    </dgm:pt>
    <dgm:pt modelId="{977B02BE-AA05-4EAC-9C5C-96AC3C167670}" type="pres">
      <dgm:prSet presAssocID="{A334E16E-A06B-419B-BBCD-F9A6D9DF9FB1}" presName="compositeNode" presStyleCnt="0">
        <dgm:presLayoutVars>
          <dgm:bulletEnabled val="1"/>
        </dgm:presLayoutVars>
      </dgm:prSet>
      <dgm:spPr/>
    </dgm:pt>
    <dgm:pt modelId="{36FEFFE6-4A4E-4AA6-B9BF-531C5B347F55}" type="pres">
      <dgm:prSet presAssocID="{A334E16E-A06B-419B-BBCD-F9A6D9DF9FB1}" presName="bgRect" presStyleLbl="alignNode1" presStyleIdx="1" presStyleCnt="2"/>
      <dgm:spPr/>
    </dgm:pt>
    <dgm:pt modelId="{675D07F5-05B0-4464-9EDD-5766B58D799E}" type="pres">
      <dgm:prSet presAssocID="{62664C40-83DE-4FCE-A6CC-DF014D6E3C0D}" presName="sibTransNodeRect" presStyleLbl="alignNode1" presStyleIdx="1" presStyleCnt="2">
        <dgm:presLayoutVars>
          <dgm:chMax val="0"/>
          <dgm:bulletEnabled val="1"/>
        </dgm:presLayoutVars>
      </dgm:prSet>
      <dgm:spPr/>
    </dgm:pt>
    <dgm:pt modelId="{52B31BAE-9565-4A87-8637-B7422C7B40AC}" type="pres">
      <dgm:prSet presAssocID="{A334E16E-A06B-419B-BBCD-F9A6D9DF9FB1}" presName="nodeRect" presStyleLbl="alignNode1" presStyleIdx="1" presStyleCnt="2">
        <dgm:presLayoutVars>
          <dgm:bulletEnabled val="1"/>
        </dgm:presLayoutVars>
      </dgm:prSet>
      <dgm:spPr/>
    </dgm:pt>
  </dgm:ptLst>
  <dgm:cxnLst>
    <dgm:cxn modelId="{EBC9E41F-FBF2-4E5D-9D09-C889C3B65AA6}" srcId="{FB00934B-CE9F-46BE-860B-7DD0AA9BBA01}" destId="{A334E16E-A06B-419B-BBCD-F9A6D9DF9FB1}" srcOrd="1" destOrd="0" parTransId="{98BEFC39-2012-46ED-8011-A5F6E106DEE9}" sibTransId="{62664C40-83DE-4FCE-A6CC-DF014D6E3C0D}"/>
    <dgm:cxn modelId="{4D1EEA37-C955-4B4A-ABD9-3A1568ABC858}" type="presOf" srcId="{A334E16E-A06B-419B-BBCD-F9A6D9DF9FB1}" destId="{52B31BAE-9565-4A87-8637-B7422C7B40AC}" srcOrd="1" destOrd="0" presId="urn:microsoft.com/office/officeart/2016/7/layout/LinearBlockProcessNumbered"/>
    <dgm:cxn modelId="{9BFDA83B-C9E3-4CBF-8E86-98D7B918EF69}" srcId="{FB00934B-CE9F-46BE-860B-7DD0AA9BBA01}" destId="{451337D5-5B0E-435D-AA33-65FEB52CEE53}" srcOrd="0" destOrd="0" parTransId="{22A2E451-5A29-4BA9-B2EC-BE70B2FB3770}" sibTransId="{B2D20C6F-35CD-44F9-B044-799D930D3D23}"/>
    <dgm:cxn modelId="{8D579549-2B44-42D7-AFD6-953438ED5B9D}" type="presOf" srcId="{B2D20C6F-35CD-44F9-B044-799D930D3D23}" destId="{5A5BCE9E-7E3A-4FEA-A10F-CCA634B24947}" srcOrd="0" destOrd="0" presId="urn:microsoft.com/office/officeart/2016/7/layout/LinearBlockProcessNumbered"/>
    <dgm:cxn modelId="{1CF3EB56-BBCF-4BA2-B248-3CB25E4633D5}" type="presOf" srcId="{451337D5-5B0E-435D-AA33-65FEB52CEE53}" destId="{20268210-AA98-41C2-BC92-E9AA26A64E44}" srcOrd="0" destOrd="0" presId="urn:microsoft.com/office/officeart/2016/7/layout/LinearBlockProcessNumbered"/>
    <dgm:cxn modelId="{65F0DC58-2892-46DF-A870-8E005123226C}" type="presOf" srcId="{62664C40-83DE-4FCE-A6CC-DF014D6E3C0D}" destId="{675D07F5-05B0-4464-9EDD-5766B58D799E}" srcOrd="0" destOrd="0" presId="urn:microsoft.com/office/officeart/2016/7/layout/LinearBlockProcessNumbered"/>
    <dgm:cxn modelId="{0A06E97F-862B-4727-AC3C-0D56E8EB7D6F}" type="presOf" srcId="{451337D5-5B0E-435D-AA33-65FEB52CEE53}" destId="{5F688D23-EB7A-4882-B53D-62E467728AC6}" srcOrd="1" destOrd="0" presId="urn:microsoft.com/office/officeart/2016/7/layout/LinearBlockProcessNumbered"/>
    <dgm:cxn modelId="{0C8C95A9-6705-474D-B16C-B1331B094580}" type="presOf" srcId="{A334E16E-A06B-419B-BBCD-F9A6D9DF9FB1}" destId="{36FEFFE6-4A4E-4AA6-B9BF-531C5B347F55}" srcOrd="0" destOrd="0" presId="urn:microsoft.com/office/officeart/2016/7/layout/LinearBlockProcessNumbered"/>
    <dgm:cxn modelId="{01260DC3-4556-41E0-84F7-DC5EBED9427C}" type="presOf" srcId="{FB00934B-CE9F-46BE-860B-7DD0AA9BBA01}" destId="{38DF9BC5-73B7-48A5-9443-D93AAD796C80}" srcOrd="0" destOrd="0" presId="urn:microsoft.com/office/officeart/2016/7/layout/LinearBlockProcessNumbered"/>
    <dgm:cxn modelId="{6EE7ED69-CFB7-46C1-91EA-DE32BA7126A3}" type="presParOf" srcId="{38DF9BC5-73B7-48A5-9443-D93AAD796C80}" destId="{7383F9D7-0C58-4F74-93EB-D199DBBA8C06}" srcOrd="0" destOrd="0" presId="urn:microsoft.com/office/officeart/2016/7/layout/LinearBlockProcessNumbered"/>
    <dgm:cxn modelId="{D9740AC3-01D1-49DC-AC97-134457AD3DCD}" type="presParOf" srcId="{7383F9D7-0C58-4F74-93EB-D199DBBA8C06}" destId="{20268210-AA98-41C2-BC92-E9AA26A64E44}" srcOrd="0" destOrd="0" presId="urn:microsoft.com/office/officeart/2016/7/layout/LinearBlockProcessNumbered"/>
    <dgm:cxn modelId="{6E90448E-E4AF-48F4-88AF-758BFFA4F3CA}" type="presParOf" srcId="{7383F9D7-0C58-4F74-93EB-D199DBBA8C06}" destId="{5A5BCE9E-7E3A-4FEA-A10F-CCA634B24947}" srcOrd="1" destOrd="0" presId="urn:microsoft.com/office/officeart/2016/7/layout/LinearBlockProcessNumbered"/>
    <dgm:cxn modelId="{B889D46A-995A-42FC-B03F-7570CA99864F}" type="presParOf" srcId="{7383F9D7-0C58-4F74-93EB-D199DBBA8C06}" destId="{5F688D23-EB7A-4882-B53D-62E467728AC6}" srcOrd="2" destOrd="0" presId="urn:microsoft.com/office/officeart/2016/7/layout/LinearBlockProcessNumbered"/>
    <dgm:cxn modelId="{CF5B4192-42A9-4ACE-B9FF-39404FCAFF39}" type="presParOf" srcId="{38DF9BC5-73B7-48A5-9443-D93AAD796C80}" destId="{0F05D614-FEBF-4559-BF3E-24AD8641753A}" srcOrd="1" destOrd="0" presId="urn:microsoft.com/office/officeart/2016/7/layout/LinearBlockProcessNumbered"/>
    <dgm:cxn modelId="{2D94CEB1-69BC-4AF5-BC30-BB46CC4559C4}" type="presParOf" srcId="{38DF9BC5-73B7-48A5-9443-D93AAD796C80}" destId="{977B02BE-AA05-4EAC-9C5C-96AC3C167670}" srcOrd="2" destOrd="0" presId="urn:microsoft.com/office/officeart/2016/7/layout/LinearBlockProcessNumbered"/>
    <dgm:cxn modelId="{1882F9E4-E84E-4620-AA83-4C0BE21250CD}" type="presParOf" srcId="{977B02BE-AA05-4EAC-9C5C-96AC3C167670}" destId="{36FEFFE6-4A4E-4AA6-B9BF-531C5B347F55}" srcOrd="0" destOrd="0" presId="urn:microsoft.com/office/officeart/2016/7/layout/LinearBlockProcessNumbered"/>
    <dgm:cxn modelId="{9AFB2321-6D88-4D3A-8AE9-6F35EA5665A6}" type="presParOf" srcId="{977B02BE-AA05-4EAC-9C5C-96AC3C167670}" destId="{675D07F5-05B0-4464-9EDD-5766B58D799E}" srcOrd="1" destOrd="0" presId="urn:microsoft.com/office/officeart/2016/7/layout/LinearBlockProcessNumbered"/>
    <dgm:cxn modelId="{2F636797-1FF8-460B-8AF6-AF5FBB60F22A}" type="presParOf" srcId="{977B02BE-AA05-4EAC-9C5C-96AC3C167670}" destId="{52B31BAE-9565-4A87-8637-B7422C7B40AC}"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26695-7090-4F6B-A703-DF12A1366AB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D2FEA89B-4CE8-427F-BFA0-18BACBADDA8A}">
      <dgm:prSet custT="1"/>
      <dgm:spPr/>
      <dgm:t>
        <a:bodyPr/>
        <a:lstStyle/>
        <a:p>
          <a:pPr>
            <a:buFont typeface="+mj-lt"/>
            <a:buAutoNum type="arabicPeriod"/>
          </a:pPr>
          <a:r>
            <a:rPr lang="en-US" sz="1700" dirty="0"/>
            <a:t>Regularly monitor the recruitment metrics displayed in the dashboard to identify hiring trends </a:t>
          </a:r>
          <a:r>
            <a:rPr lang="en-US" sz="1800" dirty="0"/>
            <a:t>and</a:t>
          </a:r>
          <a:r>
            <a:rPr lang="en-US" sz="1700" dirty="0"/>
            <a:t> optimise recruitment strategies. Use this data to adjust advertising spending, improve candidate sources, or refine the recruitment process.</a:t>
          </a:r>
        </a:p>
      </dgm:t>
    </dgm:pt>
    <dgm:pt modelId="{A31B68F9-D6E9-4F4D-9C04-84D3EA66B63D}" type="parTrans" cxnId="{093A6A67-EDD6-4CF2-BAC8-BAED9E8C5026}">
      <dgm:prSet/>
      <dgm:spPr/>
      <dgm:t>
        <a:bodyPr/>
        <a:lstStyle/>
        <a:p>
          <a:endParaRPr lang="en-US"/>
        </a:p>
      </dgm:t>
    </dgm:pt>
    <dgm:pt modelId="{F7A492C7-B21A-45C8-AFAB-2ECBCB5B069E}" type="sibTrans" cxnId="{093A6A67-EDD6-4CF2-BAC8-BAED9E8C5026}">
      <dgm:prSet/>
      <dgm:spPr/>
      <dgm:t>
        <a:bodyPr/>
        <a:lstStyle/>
        <a:p>
          <a:endParaRPr lang="en-US"/>
        </a:p>
      </dgm:t>
    </dgm:pt>
    <dgm:pt modelId="{AF8695DE-3D17-4EE0-869A-4367706288A7}">
      <dgm:prSet custT="1"/>
      <dgm:spPr/>
      <dgm:t>
        <a:bodyPr/>
        <a:lstStyle/>
        <a:p>
          <a:pPr>
            <a:buFont typeface="+mj-lt"/>
            <a:buAutoNum type="arabicPeriod"/>
          </a:pPr>
          <a:r>
            <a:rPr lang="en-US" sz="1800" dirty="0"/>
            <a:t>Leverage real-time insights from the productivity metrics to proactively manage employee workloads and identify areas for improvement. This will allow HR to support work-life balance initiatives and reduce burnout risks.</a:t>
          </a:r>
        </a:p>
      </dgm:t>
    </dgm:pt>
    <dgm:pt modelId="{F828FA3F-FD41-4E8B-99C9-A2DF8B4D3A90}" type="parTrans" cxnId="{47C322C1-742C-4EAC-9F5B-7510E14024A0}">
      <dgm:prSet/>
      <dgm:spPr/>
      <dgm:t>
        <a:bodyPr/>
        <a:lstStyle/>
        <a:p>
          <a:endParaRPr lang="en-US"/>
        </a:p>
      </dgm:t>
    </dgm:pt>
    <dgm:pt modelId="{7E0B52CE-D0BC-4244-9A01-AA718D3FD6F3}" type="sibTrans" cxnId="{47C322C1-742C-4EAC-9F5B-7510E14024A0}">
      <dgm:prSet/>
      <dgm:spPr/>
      <dgm:t>
        <a:bodyPr/>
        <a:lstStyle/>
        <a:p>
          <a:endParaRPr lang="en-US"/>
        </a:p>
      </dgm:t>
    </dgm:pt>
    <dgm:pt modelId="{42EEBCFD-DE01-40DB-9686-92C463A5089D}">
      <dgm:prSet custT="1"/>
      <dgm:spPr/>
      <dgm:t>
        <a:bodyPr/>
        <a:lstStyle/>
        <a:p>
          <a:pPr>
            <a:buFont typeface="+mj-lt"/>
            <a:buAutoNum type="arabicPeriod"/>
          </a:pPr>
          <a:r>
            <a:rPr lang="en-US" sz="1700" dirty="0"/>
            <a:t>Utilise the performance tracking capabilities to create tailored employee development plans and reward high performers. Regularly review performance data to align performance management strategies with business goals.</a:t>
          </a:r>
        </a:p>
      </dgm:t>
    </dgm:pt>
    <dgm:pt modelId="{767074DE-394C-4F54-8B3F-63A7D0EBBAA9}" type="parTrans" cxnId="{8C656ABF-FE9C-4F70-90F1-35B77C2FA88F}">
      <dgm:prSet/>
      <dgm:spPr/>
      <dgm:t>
        <a:bodyPr/>
        <a:lstStyle/>
        <a:p>
          <a:endParaRPr lang="en-US"/>
        </a:p>
      </dgm:t>
    </dgm:pt>
    <dgm:pt modelId="{8D09F048-1C77-4993-8639-E045027CBA16}" type="sibTrans" cxnId="{8C656ABF-FE9C-4F70-90F1-35B77C2FA88F}">
      <dgm:prSet/>
      <dgm:spPr/>
      <dgm:t>
        <a:bodyPr/>
        <a:lstStyle/>
        <a:p>
          <a:endParaRPr lang="en-US"/>
        </a:p>
      </dgm:t>
    </dgm:pt>
    <dgm:pt modelId="{E568C948-1391-4565-AAAD-85C8544B265D}">
      <dgm:prSet custT="1"/>
      <dgm:spPr/>
      <dgm:t>
        <a:bodyPr/>
        <a:lstStyle/>
        <a:p>
          <a:r>
            <a:rPr lang="en-US" sz="1800" dirty="0"/>
            <a:t>Analyse remuneration metrics to ensure compensation remains competitive and equitable across the organisation. This can help retain talent and foster employee satisfaction</a:t>
          </a:r>
        </a:p>
      </dgm:t>
    </dgm:pt>
    <dgm:pt modelId="{AEEBFCB3-7E3A-4650-ACC3-9432BDC34A7B}" type="parTrans" cxnId="{CB313391-A785-4644-A8F4-5E240D4920DB}">
      <dgm:prSet/>
      <dgm:spPr/>
      <dgm:t>
        <a:bodyPr/>
        <a:lstStyle/>
        <a:p>
          <a:endParaRPr lang="en-US"/>
        </a:p>
      </dgm:t>
    </dgm:pt>
    <dgm:pt modelId="{82980B68-19E8-486F-8A54-8A1F4DAF7B97}" type="sibTrans" cxnId="{CB313391-A785-4644-A8F4-5E240D4920DB}">
      <dgm:prSet/>
      <dgm:spPr/>
      <dgm:t>
        <a:bodyPr/>
        <a:lstStyle/>
        <a:p>
          <a:endParaRPr lang="en-US"/>
        </a:p>
      </dgm:t>
    </dgm:pt>
    <dgm:pt modelId="{B64E1973-E05F-4150-9348-C204825A7AB4}">
      <dgm:prSet custT="1"/>
      <dgm:spPr/>
      <dgm:t>
        <a:bodyPr/>
        <a:lstStyle/>
        <a:p>
          <a:pPr>
            <a:buFont typeface="+mj-lt"/>
            <a:buAutoNum type="arabicPeriod"/>
          </a:pPr>
          <a:r>
            <a:rPr lang="en-US" sz="1800" dirty="0"/>
            <a:t>Use financial metrics to allocate HR resources efficiently and measure the return on investment (ROI) for various HR initiatives. This will support cost-effective decision-making and long-term organizational growth.</a:t>
          </a:r>
        </a:p>
      </dgm:t>
    </dgm:pt>
    <dgm:pt modelId="{77E2A259-ACB3-470A-9B6E-A8750EB6A5DB}" type="parTrans" cxnId="{4241914A-0D1C-45A0-B91E-19286507C30E}">
      <dgm:prSet/>
      <dgm:spPr/>
      <dgm:t>
        <a:bodyPr/>
        <a:lstStyle/>
        <a:p>
          <a:endParaRPr lang="en-US"/>
        </a:p>
      </dgm:t>
    </dgm:pt>
    <dgm:pt modelId="{AAC0376F-5BA1-4152-9184-C8CE8E3460A5}" type="sibTrans" cxnId="{4241914A-0D1C-45A0-B91E-19286507C30E}">
      <dgm:prSet/>
      <dgm:spPr/>
      <dgm:t>
        <a:bodyPr/>
        <a:lstStyle/>
        <a:p>
          <a:endParaRPr lang="en-US"/>
        </a:p>
      </dgm:t>
    </dgm:pt>
    <dgm:pt modelId="{BBA2360D-BD3B-466B-9C06-061B2C831803}" type="pres">
      <dgm:prSet presAssocID="{B7E26695-7090-4F6B-A703-DF12A1366ABD}" presName="outerComposite" presStyleCnt="0">
        <dgm:presLayoutVars>
          <dgm:chMax val="5"/>
          <dgm:dir/>
          <dgm:resizeHandles val="exact"/>
        </dgm:presLayoutVars>
      </dgm:prSet>
      <dgm:spPr/>
    </dgm:pt>
    <dgm:pt modelId="{6C939836-DC0D-437C-9F24-A5BE60783D92}" type="pres">
      <dgm:prSet presAssocID="{B7E26695-7090-4F6B-A703-DF12A1366ABD}" presName="dummyMaxCanvas" presStyleCnt="0">
        <dgm:presLayoutVars/>
      </dgm:prSet>
      <dgm:spPr/>
    </dgm:pt>
    <dgm:pt modelId="{14A6CD85-30EE-4C52-99B9-3F8F5DED9B43}" type="pres">
      <dgm:prSet presAssocID="{B7E26695-7090-4F6B-A703-DF12A1366ABD}" presName="FiveNodes_1" presStyleLbl="node1" presStyleIdx="0" presStyleCnt="5">
        <dgm:presLayoutVars>
          <dgm:bulletEnabled val="1"/>
        </dgm:presLayoutVars>
      </dgm:prSet>
      <dgm:spPr/>
    </dgm:pt>
    <dgm:pt modelId="{EDA0E0E7-F2FB-419A-BD8F-6A5CFD6E691B}" type="pres">
      <dgm:prSet presAssocID="{B7E26695-7090-4F6B-A703-DF12A1366ABD}" presName="FiveNodes_2" presStyleLbl="node1" presStyleIdx="1" presStyleCnt="5">
        <dgm:presLayoutVars>
          <dgm:bulletEnabled val="1"/>
        </dgm:presLayoutVars>
      </dgm:prSet>
      <dgm:spPr/>
    </dgm:pt>
    <dgm:pt modelId="{75C02509-60D4-4A7C-BB60-1760EDDE2A9D}" type="pres">
      <dgm:prSet presAssocID="{B7E26695-7090-4F6B-A703-DF12A1366ABD}" presName="FiveNodes_3" presStyleLbl="node1" presStyleIdx="2" presStyleCnt="5">
        <dgm:presLayoutVars>
          <dgm:bulletEnabled val="1"/>
        </dgm:presLayoutVars>
      </dgm:prSet>
      <dgm:spPr/>
    </dgm:pt>
    <dgm:pt modelId="{4741BE9A-8965-4AB8-8EB2-37360D31C36C}" type="pres">
      <dgm:prSet presAssocID="{B7E26695-7090-4F6B-A703-DF12A1366ABD}" presName="FiveNodes_4" presStyleLbl="node1" presStyleIdx="3" presStyleCnt="5">
        <dgm:presLayoutVars>
          <dgm:bulletEnabled val="1"/>
        </dgm:presLayoutVars>
      </dgm:prSet>
      <dgm:spPr/>
    </dgm:pt>
    <dgm:pt modelId="{BA4EC73D-970D-463C-80BF-94730A187A3C}" type="pres">
      <dgm:prSet presAssocID="{B7E26695-7090-4F6B-A703-DF12A1366ABD}" presName="FiveNodes_5" presStyleLbl="node1" presStyleIdx="4" presStyleCnt="5">
        <dgm:presLayoutVars>
          <dgm:bulletEnabled val="1"/>
        </dgm:presLayoutVars>
      </dgm:prSet>
      <dgm:spPr/>
    </dgm:pt>
    <dgm:pt modelId="{82DA662F-7F62-4363-983B-931097C0334A}" type="pres">
      <dgm:prSet presAssocID="{B7E26695-7090-4F6B-A703-DF12A1366ABD}" presName="FiveConn_1-2" presStyleLbl="fgAccFollowNode1" presStyleIdx="0" presStyleCnt="4">
        <dgm:presLayoutVars>
          <dgm:bulletEnabled val="1"/>
        </dgm:presLayoutVars>
      </dgm:prSet>
      <dgm:spPr/>
    </dgm:pt>
    <dgm:pt modelId="{99A4F99C-E93A-4C80-88A4-CBF083572D70}" type="pres">
      <dgm:prSet presAssocID="{B7E26695-7090-4F6B-A703-DF12A1366ABD}" presName="FiveConn_2-3" presStyleLbl="fgAccFollowNode1" presStyleIdx="1" presStyleCnt="4">
        <dgm:presLayoutVars>
          <dgm:bulletEnabled val="1"/>
        </dgm:presLayoutVars>
      </dgm:prSet>
      <dgm:spPr/>
    </dgm:pt>
    <dgm:pt modelId="{E827B901-817B-47B3-BEC7-520AF6992065}" type="pres">
      <dgm:prSet presAssocID="{B7E26695-7090-4F6B-A703-DF12A1366ABD}" presName="FiveConn_3-4" presStyleLbl="fgAccFollowNode1" presStyleIdx="2" presStyleCnt="4">
        <dgm:presLayoutVars>
          <dgm:bulletEnabled val="1"/>
        </dgm:presLayoutVars>
      </dgm:prSet>
      <dgm:spPr/>
    </dgm:pt>
    <dgm:pt modelId="{F9C55CBA-FB0B-4A92-9821-7E2C467B57F6}" type="pres">
      <dgm:prSet presAssocID="{B7E26695-7090-4F6B-A703-DF12A1366ABD}" presName="FiveConn_4-5" presStyleLbl="fgAccFollowNode1" presStyleIdx="3" presStyleCnt="4">
        <dgm:presLayoutVars>
          <dgm:bulletEnabled val="1"/>
        </dgm:presLayoutVars>
      </dgm:prSet>
      <dgm:spPr/>
    </dgm:pt>
    <dgm:pt modelId="{8BBB2788-FBD8-4026-AC46-158B7D941E8B}" type="pres">
      <dgm:prSet presAssocID="{B7E26695-7090-4F6B-A703-DF12A1366ABD}" presName="FiveNodes_1_text" presStyleLbl="node1" presStyleIdx="4" presStyleCnt="5">
        <dgm:presLayoutVars>
          <dgm:bulletEnabled val="1"/>
        </dgm:presLayoutVars>
      </dgm:prSet>
      <dgm:spPr/>
    </dgm:pt>
    <dgm:pt modelId="{C063C0EC-8808-466A-A198-BF970EB21734}" type="pres">
      <dgm:prSet presAssocID="{B7E26695-7090-4F6B-A703-DF12A1366ABD}" presName="FiveNodes_2_text" presStyleLbl="node1" presStyleIdx="4" presStyleCnt="5">
        <dgm:presLayoutVars>
          <dgm:bulletEnabled val="1"/>
        </dgm:presLayoutVars>
      </dgm:prSet>
      <dgm:spPr/>
    </dgm:pt>
    <dgm:pt modelId="{41D2C7CF-9958-4834-82D1-AD7C145BD1F4}" type="pres">
      <dgm:prSet presAssocID="{B7E26695-7090-4F6B-A703-DF12A1366ABD}" presName="FiveNodes_3_text" presStyleLbl="node1" presStyleIdx="4" presStyleCnt="5">
        <dgm:presLayoutVars>
          <dgm:bulletEnabled val="1"/>
        </dgm:presLayoutVars>
      </dgm:prSet>
      <dgm:spPr/>
    </dgm:pt>
    <dgm:pt modelId="{0D67DCA8-AF64-40AE-B856-DF64F6331CC9}" type="pres">
      <dgm:prSet presAssocID="{B7E26695-7090-4F6B-A703-DF12A1366ABD}" presName="FiveNodes_4_text" presStyleLbl="node1" presStyleIdx="4" presStyleCnt="5">
        <dgm:presLayoutVars>
          <dgm:bulletEnabled val="1"/>
        </dgm:presLayoutVars>
      </dgm:prSet>
      <dgm:spPr/>
    </dgm:pt>
    <dgm:pt modelId="{D777D082-531E-463D-800A-11EEC6B65CE7}" type="pres">
      <dgm:prSet presAssocID="{B7E26695-7090-4F6B-A703-DF12A1366ABD}" presName="FiveNodes_5_text" presStyleLbl="node1" presStyleIdx="4" presStyleCnt="5">
        <dgm:presLayoutVars>
          <dgm:bulletEnabled val="1"/>
        </dgm:presLayoutVars>
      </dgm:prSet>
      <dgm:spPr/>
    </dgm:pt>
  </dgm:ptLst>
  <dgm:cxnLst>
    <dgm:cxn modelId="{CE77B710-E74E-4D57-8472-DD586F252F34}" type="presOf" srcId="{B7E26695-7090-4F6B-A703-DF12A1366ABD}" destId="{BBA2360D-BD3B-466B-9C06-061B2C831803}" srcOrd="0" destOrd="0" presId="urn:microsoft.com/office/officeart/2005/8/layout/vProcess5"/>
    <dgm:cxn modelId="{E4ED201F-EFF5-4ECF-9ED2-1367137D7802}" type="presOf" srcId="{42EEBCFD-DE01-40DB-9686-92C463A5089D}" destId="{41D2C7CF-9958-4834-82D1-AD7C145BD1F4}" srcOrd="1" destOrd="0" presId="urn:microsoft.com/office/officeart/2005/8/layout/vProcess5"/>
    <dgm:cxn modelId="{02205526-B944-4905-B21D-D3201D6F99FB}" type="presOf" srcId="{E568C948-1391-4565-AAAD-85C8544B265D}" destId="{0D67DCA8-AF64-40AE-B856-DF64F6331CC9}" srcOrd="1" destOrd="0" presId="urn:microsoft.com/office/officeart/2005/8/layout/vProcess5"/>
    <dgm:cxn modelId="{C62AD031-6834-4C7B-BC91-462ECD4116C4}" type="presOf" srcId="{AF8695DE-3D17-4EE0-869A-4367706288A7}" destId="{EDA0E0E7-F2FB-419A-BD8F-6A5CFD6E691B}" srcOrd="0" destOrd="0" presId="urn:microsoft.com/office/officeart/2005/8/layout/vProcess5"/>
    <dgm:cxn modelId="{F7069C33-FA06-466F-9B66-F947A4D670F9}" type="presOf" srcId="{B64E1973-E05F-4150-9348-C204825A7AB4}" destId="{D777D082-531E-463D-800A-11EEC6B65CE7}" srcOrd="1" destOrd="0" presId="urn:microsoft.com/office/officeart/2005/8/layout/vProcess5"/>
    <dgm:cxn modelId="{65849242-ADC9-4A7D-9C00-2CE56C03D6F7}" type="presOf" srcId="{7E0B52CE-D0BC-4244-9A01-AA718D3FD6F3}" destId="{99A4F99C-E93A-4C80-88A4-CBF083572D70}" srcOrd="0" destOrd="0" presId="urn:microsoft.com/office/officeart/2005/8/layout/vProcess5"/>
    <dgm:cxn modelId="{093A6A67-EDD6-4CF2-BAC8-BAED9E8C5026}" srcId="{B7E26695-7090-4F6B-A703-DF12A1366ABD}" destId="{D2FEA89B-4CE8-427F-BFA0-18BACBADDA8A}" srcOrd="0" destOrd="0" parTransId="{A31B68F9-D6E9-4F4D-9C04-84D3EA66B63D}" sibTransId="{F7A492C7-B21A-45C8-AFAB-2ECBCB5B069E}"/>
    <dgm:cxn modelId="{4241914A-0D1C-45A0-B91E-19286507C30E}" srcId="{B7E26695-7090-4F6B-A703-DF12A1366ABD}" destId="{B64E1973-E05F-4150-9348-C204825A7AB4}" srcOrd="4" destOrd="0" parTransId="{77E2A259-ACB3-470A-9B6E-A8750EB6A5DB}" sibTransId="{AAC0376F-5BA1-4152-9184-C8CE8E3460A5}"/>
    <dgm:cxn modelId="{EB875173-A5C3-4B2E-8239-A21F0924547A}" type="presOf" srcId="{E568C948-1391-4565-AAAD-85C8544B265D}" destId="{4741BE9A-8965-4AB8-8EB2-37360D31C36C}" srcOrd="0" destOrd="0" presId="urn:microsoft.com/office/officeart/2005/8/layout/vProcess5"/>
    <dgm:cxn modelId="{78EEF87A-175F-4353-B6B8-787BB22773B2}" type="presOf" srcId="{B64E1973-E05F-4150-9348-C204825A7AB4}" destId="{BA4EC73D-970D-463C-80BF-94730A187A3C}" srcOrd="0" destOrd="0" presId="urn:microsoft.com/office/officeart/2005/8/layout/vProcess5"/>
    <dgm:cxn modelId="{CB313391-A785-4644-A8F4-5E240D4920DB}" srcId="{B7E26695-7090-4F6B-A703-DF12A1366ABD}" destId="{E568C948-1391-4565-AAAD-85C8544B265D}" srcOrd="3" destOrd="0" parTransId="{AEEBFCB3-7E3A-4650-ACC3-9432BDC34A7B}" sibTransId="{82980B68-19E8-486F-8A54-8A1F4DAF7B97}"/>
    <dgm:cxn modelId="{2BEE2493-2137-4D4F-B459-7A699FE3C6ED}" type="presOf" srcId="{F7A492C7-B21A-45C8-AFAB-2ECBCB5B069E}" destId="{82DA662F-7F62-4363-983B-931097C0334A}" srcOrd="0" destOrd="0" presId="urn:microsoft.com/office/officeart/2005/8/layout/vProcess5"/>
    <dgm:cxn modelId="{7522A297-2F7D-4A43-8BA5-74899DE8AB0C}" type="presOf" srcId="{82980B68-19E8-486F-8A54-8A1F4DAF7B97}" destId="{F9C55CBA-FB0B-4A92-9821-7E2C467B57F6}" srcOrd="0" destOrd="0" presId="urn:microsoft.com/office/officeart/2005/8/layout/vProcess5"/>
    <dgm:cxn modelId="{66D1A4B9-C27A-44D4-9B90-A4B1BEE67C4D}" type="presOf" srcId="{D2FEA89B-4CE8-427F-BFA0-18BACBADDA8A}" destId="{14A6CD85-30EE-4C52-99B9-3F8F5DED9B43}" srcOrd="0" destOrd="0" presId="urn:microsoft.com/office/officeart/2005/8/layout/vProcess5"/>
    <dgm:cxn modelId="{8C656ABF-FE9C-4F70-90F1-35B77C2FA88F}" srcId="{B7E26695-7090-4F6B-A703-DF12A1366ABD}" destId="{42EEBCFD-DE01-40DB-9686-92C463A5089D}" srcOrd="2" destOrd="0" parTransId="{767074DE-394C-4F54-8B3F-63A7D0EBBAA9}" sibTransId="{8D09F048-1C77-4993-8639-E045027CBA16}"/>
    <dgm:cxn modelId="{47C322C1-742C-4EAC-9F5B-7510E14024A0}" srcId="{B7E26695-7090-4F6B-A703-DF12A1366ABD}" destId="{AF8695DE-3D17-4EE0-869A-4367706288A7}" srcOrd="1" destOrd="0" parTransId="{F828FA3F-FD41-4E8B-99C9-A2DF8B4D3A90}" sibTransId="{7E0B52CE-D0BC-4244-9A01-AA718D3FD6F3}"/>
    <dgm:cxn modelId="{462722CB-B3AA-4289-9A19-0F0FD7227197}" type="presOf" srcId="{AF8695DE-3D17-4EE0-869A-4367706288A7}" destId="{C063C0EC-8808-466A-A198-BF970EB21734}" srcOrd="1" destOrd="0" presId="urn:microsoft.com/office/officeart/2005/8/layout/vProcess5"/>
    <dgm:cxn modelId="{9C60CBE5-8C25-40BD-8647-81DC3902EB70}" type="presOf" srcId="{8D09F048-1C77-4993-8639-E045027CBA16}" destId="{E827B901-817B-47B3-BEC7-520AF6992065}" srcOrd="0" destOrd="0" presId="urn:microsoft.com/office/officeart/2005/8/layout/vProcess5"/>
    <dgm:cxn modelId="{766C5AF4-236B-4453-8159-FCDC5B8A8E6F}" type="presOf" srcId="{D2FEA89B-4CE8-427F-BFA0-18BACBADDA8A}" destId="{8BBB2788-FBD8-4026-AC46-158B7D941E8B}" srcOrd="1" destOrd="0" presId="urn:microsoft.com/office/officeart/2005/8/layout/vProcess5"/>
    <dgm:cxn modelId="{761852FC-6117-4EE1-98FC-4FD3803B6AD1}" type="presOf" srcId="{42EEBCFD-DE01-40DB-9686-92C463A5089D}" destId="{75C02509-60D4-4A7C-BB60-1760EDDE2A9D}" srcOrd="0" destOrd="0" presId="urn:microsoft.com/office/officeart/2005/8/layout/vProcess5"/>
    <dgm:cxn modelId="{F992FE15-DC74-48EF-87E2-B14A5D3D9FAD}" type="presParOf" srcId="{BBA2360D-BD3B-466B-9C06-061B2C831803}" destId="{6C939836-DC0D-437C-9F24-A5BE60783D92}" srcOrd="0" destOrd="0" presId="urn:microsoft.com/office/officeart/2005/8/layout/vProcess5"/>
    <dgm:cxn modelId="{7E5BB3C8-61CA-4263-9568-12C62C4DFF5E}" type="presParOf" srcId="{BBA2360D-BD3B-466B-9C06-061B2C831803}" destId="{14A6CD85-30EE-4C52-99B9-3F8F5DED9B43}" srcOrd="1" destOrd="0" presId="urn:microsoft.com/office/officeart/2005/8/layout/vProcess5"/>
    <dgm:cxn modelId="{53EA8474-5D99-4A2C-A689-FABA51D1C09C}" type="presParOf" srcId="{BBA2360D-BD3B-466B-9C06-061B2C831803}" destId="{EDA0E0E7-F2FB-419A-BD8F-6A5CFD6E691B}" srcOrd="2" destOrd="0" presId="urn:microsoft.com/office/officeart/2005/8/layout/vProcess5"/>
    <dgm:cxn modelId="{BF020CE5-CAE6-4AC6-9BE7-D8D86A681F71}" type="presParOf" srcId="{BBA2360D-BD3B-466B-9C06-061B2C831803}" destId="{75C02509-60D4-4A7C-BB60-1760EDDE2A9D}" srcOrd="3" destOrd="0" presId="urn:microsoft.com/office/officeart/2005/8/layout/vProcess5"/>
    <dgm:cxn modelId="{FDF57FB8-29FC-4CEE-AAA9-87A238BAB121}" type="presParOf" srcId="{BBA2360D-BD3B-466B-9C06-061B2C831803}" destId="{4741BE9A-8965-4AB8-8EB2-37360D31C36C}" srcOrd="4" destOrd="0" presId="urn:microsoft.com/office/officeart/2005/8/layout/vProcess5"/>
    <dgm:cxn modelId="{78A4E56D-6AD3-4E2E-B25F-4B922A7572E4}" type="presParOf" srcId="{BBA2360D-BD3B-466B-9C06-061B2C831803}" destId="{BA4EC73D-970D-463C-80BF-94730A187A3C}" srcOrd="5" destOrd="0" presId="urn:microsoft.com/office/officeart/2005/8/layout/vProcess5"/>
    <dgm:cxn modelId="{8192F8D1-0B6E-4D1C-80E7-A073166C2CE8}" type="presParOf" srcId="{BBA2360D-BD3B-466B-9C06-061B2C831803}" destId="{82DA662F-7F62-4363-983B-931097C0334A}" srcOrd="6" destOrd="0" presId="urn:microsoft.com/office/officeart/2005/8/layout/vProcess5"/>
    <dgm:cxn modelId="{8A5D46D6-AF2C-4483-8BF2-5DE768BA6A7A}" type="presParOf" srcId="{BBA2360D-BD3B-466B-9C06-061B2C831803}" destId="{99A4F99C-E93A-4C80-88A4-CBF083572D70}" srcOrd="7" destOrd="0" presId="urn:microsoft.com/office/officeart/2005/8/layout/vProcess5"/>
    <dgm:cxn modelId="{7C0C62B6-B395-41D3-8D48-ECA3D51916DD}" type="presParOf" srcId="{BBA2360D-BD3B-466B-9C06-061B2C831803}" destId="{E827B901-817B-47B3-BEC7-520AF6992065}" srcOrd="8" destOrd="0" presId="urn:microsoft.com/office/officeart/2005/8/layout/vProcess5"/>
    <dgm:cxn modelId="{20909093-67B0-4DA9-AC48-73266F0320A5}" type="presParOf" srcId="{BBA2360D-BD3B-466B-9C06-061B2C831803}" destId="{F9C55CBA-FB0B-4A92-9821-7E2C467B57F6}" srcOrd="9" destOrd="0" presId="urn:microsoft.com/office/officeart/2005/8/layout/vProcess5"/>
    <dgm:cxn modelId="{F6678A12-91D6-4A1C-BBED-72AFC8C924F0}" type="presParOf" srcId="{BBA2360D-BD3B-466B-9C06-061B2C831803}" destId="{8BBB2788-FBD8-4026-AC46-158B7D941E8B}" srcOrd="10" destOrd="0" presId="urn:microsoft.com/office/officeart/2005/8/layout/vProcess5"/>
    <dgm:cxn modelId="{E6BAA88E-8060-4A22-B3E0-A4BE1047C869}" type="presParOf" srcId="{BBA2360D-BD3B-466B-9C06-061B2C831803}" destId="{C063C0EC-8808-466A-A198-BF970EB21734}" srcOrd="11" destOrd="0" presId="urn:microsoft.com/office/officeart/2005/8/layout/vProcess5"/>
    <dgm:cxn modelId="{ED6353BC-7479-4B58-87E0-E5D9AB22A1D5}" type="presParOf" srcId="{BBA2360D-BD3B-466B-9C06-061B2C831803}" destId="{41D2C7CF-9958-4834-82D1-AD7C145BD1F4}" srcOrd="12" destOrd="0" presId="urn:microsoft.com/office/officeart/2005/8/layout/vProcess5"/>
    <dgm:cxn modelId="{7BE05163-AF08-41E1-BA91-2B21B466E5AB}" type="presParOf" srcId="{BBA2360D-BD3B-466B-9C06-061B2C831803}" destId="{0D67DCA8-AF64-40AE-B856-DF64F6331CC9}" srcOrd="13" destOrd="0" presId="urn:microsoft.com/office/officeart/2005/8/layout/vProcess5"/>
    <dgm:cxn modelId="{5ADF0D75-E2B3-43EA-8F68-40D75EFE98DC}" type="presParOf" srcId="{BBA2360D-BD3B-466B-9C06-061B2C831803}" destId="{D777D082-531E-463D-800A-11EEC6B65CE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07345-1FE1-495B-9ED2-5A40B136D4FF}">
      <dsp:nvSpPr>
        <dsp:cNvPr id="0" name=""/>
        <dsp:cNvSpPr/>
      </dsp:nvSpPr>
      <dsp:spPr>
        <a:xfrm>
          <a:off x="0" y="0"/>
          <a:ext cx="116571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48AB8F-A786-4D9A-8161-3AAF5B00A5BB}">
      <dsp:nvSpPr>
        <dsp:cNvPr id="0" name=""/>
        <dsp:cNvSpPr/>
      </dsp:nvSpPr>
      <dsp:spPr>
        <a:xfrm>
          <a:off x="0" y="0"/>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Design:</a:t>
          </a:r>
          <a:r>
            <a:rPr lang="en-US" sz="2100" kern="1200" dirty="0">
              <a:latin typeface="Calibri" panose="020F0502020204030204" pitchFamily="34" charset="0"/>
              <a:ea typeface="Calibri" panose="020F0502020204030204" pitchFamily="34" charset="0"/>
              <a:cs typeface="Calibri" panose="020F0502020204030204" pitchFamily="34" charset="0"/>
            </a:rPr>
            <a:t> Crafting a user-friendly interface for the HR dashboard that allows intuitive navigation and interaction, tailored to the needs of HR professionals.</a:t>
          </a:r>
        </a:p>
      </dsp:txBody>
      <dsp:txXfrm>
        <a:off x="0" y="0"/>
        <a:ext cx="11657125" cy="712988"/>
      </dsp:txXfrm>
    </dsp:sp>
    <dsp:sp modelId="{FFB6D89C-0A07-48AD-B40E-278575183DF6}">
      <dsp:nvSpPr>
        <dsp:cNvPr id="0" name=""/>
        <dsp:cNvSpPr/>
      </dsp:nvSpPr>
      <dsp:spPr>
        <a:xfrm>
          <a:off x="0" y="712988"/>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E9206-83ED-443F-A676-D54C5217ECD4}">
      <dsp:nvSpPr>
        <dsp:cNvPr id="0" name=""/>
        <dsp:cNvSpPr/>
      </dsp:nvSpPr>
      <dsp:spPr>
        <a:xfrm>
          <a:off x="0" y="712988"/>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Development</a:t>
          </a:r>
          <a:r>
            <a:rPr lang="en-US" sz="2100" kern="1200" dirty="0">
              <a:latin typeface="Calibri" panose="020F0502020204030204" pitchFamily="34" charset="0"/>
              <a:ea typeface="Calibri" panose="020F0502020204030204" pitchFamily="34" charset="0"/>
              <a:cs typeface="Calibri" panose="020F0502020204030204" pitchFamily="34" charset="0"/>
            </a:rPr>
            <a:t>: Building the HR dashboard with robust functionality that supports plug-and-play features.</a:t>
          </a:r>
        </a:p>
      </dsp:txBody>
      <dsp:txXfrm>
        <a:off x="0" y="712988"/>
        <a:ext cx="11657125" cy="712988"/>
      </dsp:txXfrm>
    </dsp:sp>
    <dsp:sp modelId="{495645FB-107D-4543-BFD0-35DE61CEF7EF}">
      <dsp:nvSpPr>
        <dsp:cNvPr id="0" name=""/>
        <dsp:cNvSpPr/>
      </dsp:nvSpPr>
      <dsp:spPr>
        <a:xfrm>
          <a:off x="0" y="1425976"/>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B5759-CB64-429D-888F-CB8E311B5DD3}">
      <dsp:nvSpPr>
        <dsp:cNvPr id="0" name=""/>
        <dsp:cNvSpPr/>
      </dsp:nvSpPr>
      <dsp:spPr>
        <a:xfrm>
          <a:off x="0" y="1425976"/>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Integration:</a:t>
          </a:r>
          <a:r>
            <a:rPr lang="en-US" sz="2100" kern="1200" dirty="0">
              <a:latin typeface="Calibri" panose="020F0502020204030204" pitchFamily="34" charset="0"/>
              <a:ea typeface="Calibri" panose="020F0502020204030204" pitchFamily="34" charset="0"/>
              <a:cs typeface="Calibri" panose="020F0502020204030204" pitchFamily="34" charset="0"/>
            </a:rPr>
            <a:t> Ensuring the dashboard seamlessly aggregates data from various HR processes and systems, providing a consolidated view of key metrics.</a:t>
          </a:r>
        </a:p>
      </dsp:txBody>
      <dsp:txXfrm>
        <a:off x="0" y="1425976"/>
        <a:ext cx="11657125" cy="712988"/>
      </dsp:txXfrm>
    </dsp:sp>
    <dsp:sp modelId="{6FAA9EF4-6027-408B-9BDC-52B5C93CDA1A}">
      <dsp:nvSpPr>
        <dsp:cNvPr id="0" name=""/>
        <dsp:cNvSpPr/>
      </dsp:nvSpPr>
      <dsp:spPr>
        <a:xfrm>
          <a:off x="0" y="2138964"/>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5978D-11EA-4D89-A4FA-362ECD73049F}">
      <dsp:nvSpPr>
        <dsp:cNvPr id="0" name=""/>
        <dsp:cNvSpPr/>
      </dsp:nvSpPr>
      <dsp:spPr>
        <a:xfrm>
          <a:off x="0" y="2138964"/>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Data Metrics Implementation:</a:t>
          </a:r>
          <a:r>
            <a:rPr lang="en-US" sz="2100" kern="1200" dirty="0">
              <a:latin typeface="Calibri" panose="020F0502020204030204" pitchFamily="34" charset="0"/>
              <a:ea typeface="Calibri" panose="020F0502020204030204" pitchFamily="34" charset="0"/>
              <a:cs typeface="Calibri" panose="020F0502020204030204" pitchFamily="34" charset="0"/>
            </a:rPr>
            <a:t> Incorporating functionalities to track and analyse specified HR metrics, including recruitment, productivity, performance, remuneration, and finance.</a:t>
          </a:r>
        </a:p>
      </dsp:txBody>
      <dsp:txXfrm>
        <a:off x="0" y="2138964"/>
        <a:ext cx="11657125" cy="712988"/>
      </dsp:txXfrm>
    </dsp:sp>
    <dsp:sp modelId="{603E909D-FC9A-4A2E-A5AB-F7FC9D50D156}">
      <dsp:nvSpPr>
        <dsp:cNvPr id="0" name=""/>
        <dsp:cNvSpPr/>
      </dsp:nvSpPr>
      <dsp:spPr>
        <a:xfrm>
          <a:off x="0" y="2851952"/>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8D549-AAC9-4E60-998C-40409C2C5DB9}">
      <dsp:nvSpPr>
        <dsp:cNvPr id="0" name=""/>
        <dsp:cNvSpPr/>
      </dsp:nvSpPr>
      <dsp:spPr>
        <a:xfrm>
          <a:off x="0" y="2851952"/>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Testing: </a:t>
          </a:r>
          <a:r>
            <a:rPr lang="en-US" sz="2100" kern="1200" dirty="0">
              <a:latin typeface="Calibri" panose="020F0502020204030204" pitchFamily="34" charset="0"/>
              <a:ea typeface="Calibri" panose="020F0502020204030204" pitchFamily="34" charset="0"/>
              <a:cs typeface="Calibri" panose="020F0502020204030204" pitchFamily="34" charset="0"/>
            </a:rPr>
            <a:t>Conducting comprehensive testing to ensure reliability, accuracy, and user satisfaction with the dashboard.</a:t>
          </a:r>
        </a:p>
      </dsp:txBody>
      <dsp:txXfrm>
        <a:off x="0" y="2851952"/>
        <a:ext cx="11657125" cy="712988"/>
      </dsp:txXfrm>
    </dsp:sp>
    <dsp:sp modelId="{190EBA28-A15B-49AA-9527-F78A3FB39C5A}">
      <dsp:nvSpPr>
        <dsp:cNvPr id="0" name=""/>
        <dsp:cNvSpPr/>
      </dsp:nvSpPr>
      <dsp:spPr>
        <a:xfrm>
          <a:off x="0" y="3564940"/>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CF9180-E3B1-44EA-8A78-C671C90A5043}">
      <dsp:nvSpPr>
        <dsp:cNvPr id="0" name=""/>
        <dsp:cNvSpPr/>
      </dsp:nvSpPr>
      <dsp:spPr>
        <a:xfrm>
          <a:off x="0" y="3564940"/>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Deployment:</a:t>
          </a:r>
          <a:r>
            <a:rPr lang="en-US" sz="2100" kern="1200" dirty="0">
              <a:latin typeface="Calibri" panose="020F0502020204030204" pitchFamily="34" charset="0"/>
              <a:ea typeface="Calibri" panose="020F0502020204030204" pitchFamily="34" charset="0"/>
              <a:cs typeface="Calibri" panose="020F0502020204030204" pitchFamily="34" charset="0"/>
            </a:rPr>
            <a:t> Implementing the dashboard in the client's environment, ensuring it is fully operational and accessible.</a:t>
          </a:r>
        </a:p>
      </dsp:txBody>
      <dsp:txXfrm>
        <a:off x="0" y="3564940"/>
        <a:ext cx="11657125" cy="712988"/>
      </dsp:txXfrm>
    </dsp:sp>
    <dsp:sp modelId="{AE9D08ED-D211-404B-8BB5-B69121D196B6}">
      <dsp:nvSpPr>
        <dsp:cNvPr id="0" name=""/>
        <dsp:cNvSpPr/>
      </dsp:nvSpPr>
      <dsp:spPr>
        <a:xfrm>
          <a:off x="0" y="4277928"/>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9FD37-2375-4054-B1E5-1F55EE502C1E}">
      <dsp:nvSpPr>
        <dsp:cNvPr id="0" name=""/>
        <dsp:cNvSpPr/>
      </dsp:nvSpPr>
      <dsp:spPr>
        <a:xfrm>
          <a:off x="0" y="4277928"/>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Training:</a:t>
          </a:r>
          <a:r>
            <a:rPr lang="en-US" sz="2100" kern="1200" dirty="0">
              <a:latin typeface="Calibri" panose="020F0502020204030204" pitchFamily="34" charset="0"/>
              <a:ea typeface="Calibri" panose="020F0502020204030204" pitchFamily="34" charset="0"/>
              <a:cs typeface="Calibri" panose="020F0502020204030204" pitchFamily="34" charset="0"/>
            </a:rPr>
            <a:t> Providing initial training sessions for client X  to maximise their ability to utilise the dashboard effectively.</a:t>
          </a:r>
        </a:p>
      </dsp:txBody>
      <dsp:txXfrm>
        <a:off x="0" y="4277928"/>
        <a:ext cx="11657125" cy="712988"/>
      </dsp:txXfrm>
    </dsp:sp>
    <dsp:sp modelId="{50BFF593-0255-4489-A5D5-1F2B8B2FF9CE}">
      <dsp:nvSpPr>
        <dsp:cNvPr id="0" name=""/>
        <dsp:cNvSpPr/>
      </dsp:nvSpPr>
      <dsp:spPr>
        <a:xfrm>
          <a:off x="0" y="4990916"/>
          <a:ext cx="11657125" cy="0"/>
        </a:xfrm>
        <a:prstGeom prst="line">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A4812-D001-4B7B-8DE9-094847071585}">
      <dsp:nvSpPr>
        <dsp:cNvPr id="0" name=""/>
        <dsp:cNvSpPr/>
      </dsp:nvSpPr>
      <dsp:spPr>
        <a:xfrm>
          <a:off x="0" y="4990916"/>
          <a:ext cx="11657125" cy="712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Calibri" panose="020F0502020204030204" pitchFamily="34" charset="0"/>
              <a:ea typeface="Calibri" panose="020F0502020204030204" pitchFamily="34" charset="0"/>
              <a:cs typeface="Calibri" panose="020F0502020204030204" pitchFamily="34" charset="0"/>
            </a:rPr>
            <a:t>Compliance</a:t>
          </a:r>
          <a:r>
            <a:rPr lang="en-US" sz="2100" kern="1200" dirty="0">
              <a:latin typeface="Calibri" panose="020F0502020204030204" pitchFamily="34" charset="0"/>
              <a:ea typeface="Calibri" panose="020F0502020204030204" pitchFamily="34" charset="0"/>
              <a:cs typeface="Calibri" panose="020F0502020204030204" pitchFamily="34" charset="0"/>
            </a:rPr>
            <a:t>: Ensuring the dashboard adheres to data security and privacy regulations, protecting sensitive information.</a:t>
          </a:r>
        </a:p>
      </dsp:txBody>
      <dsp:txXfrm>
        <a:off x="0" y="4990916"/>
        <a:ext cx="11657125" cy="712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B0255-92FA-4633-8A37-DF6F616143AD}">
      <dsp:nvSpPr>
        <dsp:cNvPr id="0" name=""/>
        <dsp:cNvSpPr/>
      </dsp:nvSpPr>
      <dsp:spPr>
        <a:xfrm>
          <a:off x="0" y="559086"/>
          <a:ext cx="3677274" cy="22063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 Gathered and elicited requirements from key stakeholders</a:t>
          </a:r>
        </a:p>
      </dsp:txBody>
      <dsp:txXfrm>
        <a:off x="0" y="559086"/>
        <a:ext cx="3677274" cy="2206364"/>
      </dsp:txXfrm>
    </dsp:sp>
    <dsp:sp modelId="{D15946B3-0FD9-4375-817D-B1AAACDA28BA}">
      <dsp:nvSpPr>
        <dsp:cNvPr id="0" name=""/>
        <dsp:cNvSpPr/>
      </dsp:nvSpPr>
      <dsp:spPr>
        <a:xfrm>
          <a:off x="4045001" y="559086"/>
          <a:ext cx="3677274" cy="220636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Created initial designs, including use case diagrams, user stories, and acceptance criteria.</a:t>
          </a:r>
        </a:p>
      </dsp:txBody>
      <dsp:txXfrm>
        <a:off x="4045001" y="559086"/>
        <a:ext cx="3677274" cy="2206364"/>
      </dsp:txXfrm>
    </dsp:sp>
    <dsp:sp modelId="{8B3E400B-60BC-452F-887B-516109930FF0}">
      <dsp:nvSpPr>
        <dsp:cNvPr id="0" name=""/>
        <dsp:cNvSpPr/>
      </dsp:nvSpPr>
      <dsp:spPr>
        <a:xfrm>
          <a:off x="8090003" y="559086"/>
          <a:ext cx="3677274" cy="220636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3. Utilised SQL to define and manipulate data to meet project requirements.</a:t>
          </a:r>
        </a:p>
      </dsp:txBody>
      <dsp:txXfrm>
        <a:off x="8090003" y="559086"/>
        <a:ext cx="3677274" cy="2206364"/>
      </dsp:txXfrm>
    </dsp:sp>
    <dsp:sp modelId="{D5E329AB-D2DC-4B9C-9580-0AEC1949353D}">
      <dsp:nvSpPr>
        <dsp:cNvPr id="0" name=""/>
        <dsp:cNvSpPr/>
      </dsp:nvSpPr>
      <dsp:spPr>
        <a:xfrm>
          <a:off x="0" y="3133178"/>
          <a:ext cx="3677274" cy="22063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 Created a variety of documentation, including the business analysis plan, stakeholder register, governance policy, risk register, business case, change management plan, scope document, and other relevant documentation.</a:t>
          </a:r>
        </a:p>
      </dsp:txBody>
      <dsp:txXfrm>
        <a:off x="0" y="3133178"/>
        <a:ext cx="3677274" cy="2206364"/>
      </dsp:txXfrm>
    </dsp:sp>
    <dsp:sp modelId="{246F638A-67BA-41FE-9554-9F19A0622FD5}">
      <dsp:nvSpPr>
        <dsp:cNvPr id="0" name=""/>
        <dsp:cNvSpPr/>
      </dsp:nvSpPr>
      <dsp:spPr>
        <a:xfrm>
          <a:off x="4045001" y="3133178"/>
          <a:ext cx="3677274" cy="220636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5. Generated data from scratch and analysed it to meet stakeholder requirements.</a:t>
          </a:r>
        </a:p>
      </dsp:txBody>
      <dsp:txXfrm>
        <a:off x="4045001" y="3133178"/>
        <a:ext cx="3677274" cy="2206364"/>
      </dsp:txXfrm>
    </dsp:sp>
    <dsp:sp modelId="{30216F45-AA29-4CA7-9BCA-39B2216126B4}">
      <dsp:nvSpPr>
        <dsp:cNvPr id="0" name=""/>
        <dsp:cNvSpPr/>
      </dsp:nvSpPr>
      <dsp:spPr>
        <a:xfrm>
          <a:off x="8090003" y="3133178"/>
          <a:ext cx="3677274" cy="220636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6. Developed a dashboard with relevant KPIs to track HR performance.</a:t>
          </a:r>
        </a:p>
      </dsp:txBody>
      <dsp:txXfrm>
        <a:off x="8090003" y="3133178"/>
        <a:ext cx="3677274" cy="22063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68210-AA98-41C2-BC92-E9AA26A64E44}">
      <dsp:nvSpPr>
        <dsp:cNvPr id="0" name=""/>
        <dsp:cNvSpPr/>
      </dsp:nvSpPr>
      <dsp:spPr>
        <a:xfrm>
          <a:off x="0" y="0"/>
          <a:ext cx="5052417" cy="3777391"/>
        </a:xfrm>
        <a:prstGeom prst="rect">
          <a:avLst/>
        </a:prstGeom>
        <a:solidFill>
          <a:schemeClr val="accent6">
            <a:lumMod val="40000"/>
            <a:lumOff val="6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90000"/>
            </a:lnSpc>
            <a:spcBef>
              <a:spcPct val="0"/>
            </a:spcBef>
            <a:spcAft>
              <a:spcPct val="35000"/>
            </a:spcAft>
            <a:buNone/>
          </a:pPr>
          <a:r>
            <a:rPr lang="en-US" sz="2600" kern="1200" dirty="0"/>
            <a:t>Monitoring the dashboard's performance and user adoption post-deployment.</a:t>
          </a:r>
        </a:p>
      </dsp:txBody>
      <dsp:txXfrm>
        <a:off x="0" y="1510956"/>
        <a:ext cx="5052417" cy="2266434"/>
      </dsp:txXfrm>
    </dsp:sp>
    <dsp:sp modelId="{5A5BCE9E-7E3A-4FEA-A10F-CCA634B24947}">
      <dsp:nvSpPr>
        <dsp:cNvPr id="0" name=""/>
        <dsp:cNvSpPr/>
      </dsp:nvSpPr>
      <dsp:spPr>
        <a:xfrm>
          <a:off x="3286" y="0"/>
          <a:ext cx="5052417" cy="15109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286" y="0"/>
        <a:ext cx="5052417" cy="1510956"/>
      </dsp:txXfrm>
    </dsp:sp>
    <dsp:sp modelId="{36FEFFE6-4A4E-4AA6-B9BF-531C5B347F55}">
      <dsp:nvSpPr>
        <dsp:cNvPr id="0" name=""/>
        <dsp:cNvSpPr/>
      </dsp:nvSpPr>
      <dsp:spPr>
        <a:xfrm>
          <a:off x="5459896" y="0"/>
          <a:ext cx="5052417" cy="3777391"/>
        </a:xfrm>
        <a:prstGeom prst="rect">
          <a:avLst/>
        </a:prstGeom>
        <a:solidFill>
          <a:srgbClr val="FFC000"/>
        </a:solidFill>
        <a:ln w="12700" cap="flat" cmpd="sng" algn="ctr">
          <a:solidFill>
            <a:schemeClr val="accent2">
              <a:hueOff val="-5936795"/>
              <a:satOff val="0"/>
              <a:lumOff val="-2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90000"/>
            </a:lnSpc>
            <a:spcBef>
              <a:spcPct val="0"/>
            </a:spcBef>
            <a:spcAft>
              <a:spcPct val="35000"/>
            </a:spcAft>
            <a:buNone/>
          </a:pPr>
          <a:r>
            <a:rPr lang="en-US" sz="2600" kern="1200" dirty="0"/>
            <a:t>Collecting user feedback for potential improvements or adjustments.</a:t>
          </a:r>
        </a:p>
      </dsp:txBody>
      <dsp:txXfrm>
        <a:off x="5459896" y="1510956"/>
        <a:ext cx="5052417" cy="2266434"/>
      </dsp:txXfrm>
    </dsp:sp>
    <dsp:sp modelId="{675D07F5-05B0-4464-9EDD-5766B58D799E}">
      <dsp:nvSpPr>
        <dsp:cNvPr id="0" name=""/>
        <dsp:cNvSpPr/>
      </dsp:nvSpPr>
      <dsp:spPr>
        <a:xfrm>
          <a:off x="5459896" y="0"/>
          <a:ext cx="5052417" cy="15109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459896" y="0"/>
        <a:ext cx="5052417" cy="1510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6CD85-30EE-4C52-99B9-3F8F5DED9B43}">
      <dsp:nvSpPr>
        <dsp:cNvPr id="0" name=""/>
        <dsp:cNvSpPr/>
      </dsp:nvSpPr>
      <dsp:spPr>
        <a:xfrm>
          <a:off x="0" y="0"/>
          <a:ext cx="9187770" cy="10334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mj-lt"/>
            <a:buNone/>
          </a:pPr>
          <a:r>
            <a:rPr lang="en-US" sz="1700" kern="1200" dirty="0"/>
            <a:t>Regularly monitor the recruitment metrics displayed in the dashboard to identify hiring trends </a:t>
          </a:r>
          <a:r>
            <a:rPr lang="en-US" sz="1800" kern="1200" dirty="0"/>
            <a:t>and</a:t>
          </a:r>
          <a:r>
            <a:rPr lang="en-US" sz="1700" kern="1200" dirty="0"/>
            <a:t> optimise recruitment strategies. Use this data to adjust advertising spending, improve candidate sources, or refine the recruitment process.</a:t>
          </a:r>
        </a:p>
      </dsp:txBody>
      <dsp:txXfrm>
        <a:off x="30268" y="30268"/>
        <a:ext cx="7951717" cy="972885"/>
      </dsp:txXfrm>
    </dsp:sp>
    <dsp:sp modelId="{EDA0E0E7-F2FB-419A-BD8F-6A5CFD6E691B}">
      <dsp:nvSpPr>
        <dsp:cNvPr id="0" name=""/>
        <dsp:cNvSpPr/>
      </dsp:nvSpPr>
      <dsp:spPr>
        <a:xfrm>
          <a:off x="686099" y="1176952"/>
          <a:ext cx="9187770" cy="10334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US" sz="1800" kern="1200" dirty="0"/>
            <a:t>Leverage real-time insights from the productivity metrics to proactively manage employee workloads and identify areas for improvement. This will allow HR to support work-life balance initiatives and reduce burnout risks.</a:t>
          </a:r>
        </a:p>
      </dsp:txBody>
      <dsp:txXfrm>
        <a:off x="716367" y="1207220"/>
        <a:ext cx="7769410" cy="972885"/>
      </dsp:txXfrm>
    </dsp:sp>
    <dsp:sp modelId="{75C02509-60D4-4A7C-BB60-1760EDDE2A9D}">
      <dsp:nvSpPr>
        <dsp:cNvPr id="0" name=""/>
        <dsp:cNvSpPr/>
      </dsp:nvSpPr>
      <dsp:spPr>
        <a:xfrm>
          <a:off x="1372199" y="2353905"/>
          <a:ext cx="9187770" cy="10334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mj-lt"/>
            <a:buNone/>
          </a:pPr>
          <a:r>
            <a:rPr lang="en-US" sz="1700" kern="1200" dirty="0"/>
            <a:t>Utilise the performance tracking capabilities to create tailored employee development plans and reward high performers. Regularly review performance data to align performance management strategies with business goals.</a:t>
          </a:r>
        </a:p>
      </dsp:txBody>
      <dsp:txXfrm>
        <a:off x="1402467" y="2384173"/>
        <a:ext cx="7769410" cy="972885"/>
      </dsp:txXfrm>
    </dsp:sp>
    <dsp:sp modelId="{4741BE9A-8965-4AB8-8EB2-37360D31C36C}">
      <dsp:nvSpPr>
        <dsp:cNvPr id="0" name=""/>
        <dsp:cNvSpPr/>
      </dsp:nvSpPr>
      <dsp:spPr>
        <a:xfrm>
          <a:off x="2058299" y="3530857"/>
          <a:ext cx="9187770" cy="10334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Analyse remuneration metrics to ensure compensation remains competitive and equitable across the organisation. This can help retain talent and foster employee satisfaction</a:t>
          </a:r>
        </a:p>
      </dsp:txBody>
      <dsp:txXfrm>
        <a:off x="2088567" y="3561125"/>
        <a:ext cx="7769410" cy="972885"/>
      </dsp:txXfrm>
    </dsp:sp>
    <dsp:sp modelId="{BA4EC73D-970D-463C-80BF-94730A187A3C}">
      <dsp:nvSpPr>
        <dsp:cNvPr id="0" name=""/>
        <dsp:cNvSpPr/>
      </dsp:nvSpPr>
      <dsp:spPr>
        <a:xfrm>
          <a:off x="2744399" y="4707810"/>
          <a:ext cx="9187770" cy="10334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mj-lt"/>
            <a:buNone/>
          </a:pPr>
          <a:r>
            <a:rPr lang="en-US" sz="1800" kern="1200" dirty="0"/>
            <a:t>Use financial metrics to allocate HR resources efficiently and measure the return on investment (ROI) for various HR initiatives. This will support cost-effective decision-making and long-term organizational growth.</a:t>
          </a:r>
        </a:p>
      </dsp:txBody>
      <dsp:txXfrm>
        <a:off x="2774667" y="4738078"/>
        <a:ext cx="7769410" cy="972885"/>
      </dsp:txXfrm>
    </dsp:sp>
    <dsp:sp modelId="{82DA662F-7F62-4363-983B-931097C0334A}">
      <dsp:nvSpPr>
        <dsp:cNvPr id="0" name=""/>
        <dsp:cNvSpPr/>
      </dsp:nvSpPr>
      <dsp:spPr>
        <a:xfrm>
          <a:off x="8516046" y="754972"/>
          <a:ext cx="671724" cy="6717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667184" y="754972"/>
        <a:ext cx="369448" cy="505472"/>
      </dsp:txXfrm>
    </dsp:sp>
    <dsp:sp modelId="{99A4F99C-E93A-4C80-88A4-CBF083572D70}">
      <dsp:nvSpPr>
        <dsp:cNvPr id="0" name=""/>
        <dsp:cNvSpPr/>
      </dsp:nvSpPr>
      <dsp:spPr>
        <a:xfrm>
          <a:off x="9202146" y="1931924"/>
          <a:ext cx="671724" cy="67172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353284" y="1931924"/>
        <a:ext cx="369448" cy="505472"/>
      </dsp:txXfrm>
    </dsp:sp>
    <dsp:sp modelId="{E827B901-817B-47B3-BEC7-520AF6992065}">
      <dsp:nvSpPr>
        <dsp:cNvPr id="0" name=""/>
        <dsp:cNvSpPr/>
      </dsp:nvSpPr>
      <dsp:spPr>
        <a:xfrm>
          <a:off x="9888246" y="3091653"/>
          <a:ext cx="671724" cy="67172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10039384" y="3091653"/>
        <a:ext cx="369448" cy="505472"/>
      </dsp:txXfrm>
    </dsp:sp>
    <dsp:sp modelId="{F9C55CBA-FB0B-4A92-9821-7E2C467B57F6}">
      <dsp:nvSpPr>
        <dsp:cNvPr id="0" name=""/>
        <dsp:cNvSpPr/>
      </dsp:nvSpPr>
      <dsp:spPr>
        <a:xfrm>
          <a:off x="10574346" y="4280088"/>
          <a:ext cx="671724" cy="67172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10725484" y="4280088"/>
        <a:ext cx="369448" cy="5054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951B2-7514-4F86-BF16-FBBA3E7DFB48}" type="datetimeFigureOut">
              <a:rPr lang="en-GB" smtClean="0"/>
              <a:t>16/11/2024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3A857-E0FF-4174-8C85-A923D2CDB59B}" type="slidenum">
              <a:rPr lang="en-GB" smtClean="0"/>
              <a:t>‹#›</a:t>
            </a:fld>
            <a:endParaRPr lang="en-GB"/>
          </a:p>
        </p:txBody>
      </p:sp>
    </p:spTree>
    <p:extLst>
      <p:ext uri="{BB962C8B-B14F-4D97-AF65-F5344CB8AC3E}">
        <p14:creationId xmlns:p14="http://schemas.microsoft.com/office/powerpoint/2010/main" val="20554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12</a:t>
            </a:fld>
            <a:endParaRPr lang="en-GB"/>
          </a:p>
        </p:txBody>
      </p:sp>
    </p:spTree>
    <p:extLst>
      <p:ext uri="{BB962C8B-B14F-4D97-AF65-F5344CB8AC3E}">
        <p14:creationId xmlns:p14="http://schemas.microsoft.com/office/powerpoint/2010/main" val="416145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13</a:t>
            </a:fld>
            <a:endParaRPr lang="en-GB"/>
          </a:p>
        </p:txBody>
      </p:sp>
    </p:spTree>
    <p:extLst>
      <p:ext uri="{BB962C8B-B14F-4D97-AF65-F5344CB8AC3E}">
        <p14:creationId xmlns:p14="http://schemas.microsoft.com/office/powerpoint/2010/main" val="178590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14</a:t>
            </a:fld>
            <a:endParaRPr lang="en-GB"/>
          </a:p>
        </p:txBody>
      </p:sp>
    </p:spTree>
    <p:extLst>
      <p:ext uri="{BB962C8B-B14F-4D97-AF65-F5344CB8AC3E}">
        <p14:creationId xmlns:p14="http://schemas.microsoft.com/office/powerpoint/2010/main" val="31898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15</a:t>
            </a:fld>
            <a:endParaRPr lang="en-GB"/>
          </a:p>
        </p:txBody>
      </p:sp>
    </p:spTree>
    <p:extLst>
      <p:ext uri="{BB962C8B-B14F-4D97-AF65-F5344CB8AC3E}">
        <p14:creationId xmlns:p14="http://schemas.microsoft.com/office/powerpoint/2010/main" val="3902153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23</a:t>
            </a:fld>
            <a:endParaRPr lang="en-GB"/>
          </a:p>
        </p:txBody>
      </p:sp>
    </p:spTree>
    <p:extLst>
      <p:ext uri="{BB962C8B-B14F-4D97-AF65-F5344CB8AC3E}">
        <p14:creationId xmlns:p14="http://schemas.microsoft.com/office/powerpoint/2010/main" val="38179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3A857-E0FF-4174-8C85-A923D2CDB59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00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3A857-E0FF-4174-8C85-A923D2CDB59B}" type="slidenum">
              <a:rPr lang="en-GB" smtClean="0"/>
              <a:t>26</a:t>
            </a:fld>
            <a:endParaRPr lang="en-GB"/>
          </a:p>
        </p:txBody>
      </p:sp>
    </p:spTree>
    <p:extLst>
      <p:ext uri="{BB962C8B-B14F-4D97-AF65-F5344CB8AC3E}">
        <p14:creationId xmlns:p14="http://schemas.microsoft.com/office/powerpoint/2010/main" val="3786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188456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605172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7126714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31384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356384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40443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11135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923604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85135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1841808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11/16/2024</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802484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alpha val="66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11/16/2024</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3599377264"/>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08" r:id="rId6"/>
    <p:sldLayoutId id="2147483904" r:id="rId7"/>
    <p:sldLayoutId id="2147483905" r:id="rId8"/>
    <p:sldLayoutId id="2147483906" r:id="rId9"/>
    <p:sldLayoutId id="2147483907" r:id="rId10"/>
    <p:sldLayoutId id="2147483909"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5" Type="http://schemas.openxmlformats.org/officeDocument/2006/relationships/image" Target="../media/image15.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svg"/><Relationship Id="rId14" Type="http://schemas.microsoft.com/office/2017/06/relationships/model3d" Target="../media/model3d1.glb"/></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17/06/relationships/model3d" Target="../media/model3d1.glb"/><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microsoft.com/office/2017/06/relationships/model3d" Target="../media/model3d1.glb"/><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17/06/relationships/model3d" Target="../media/model3d1.glb"/><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microsoft.com/office/2017/06/relationships/model3d" Target="../media/model3d1.glb"/><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microsoft.com/office/2017/06/relationships/model3d" Target="../media/model3d1.glb"/><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7E90B77-08BA-A290-F971-0E20F4518007}"/>
              </a:ext>
            </a:extLst>
          </p:cNvPr>
          <p:cNvPicPr>
            <a:picLocks noChangeAspect="1"/>
          </p:cNvPicPr>
          <p:nvPr/>
        </p:nvPicPr>
        <p:blipFill>
          <a:blip r:embed="rId2"/>
          <a:srcRect t="1971" b="14074"/>
          <a:stretch/>
        </p:blipFill>
        <p:spPr>
          <a:xfrm>
            <a:off x="20" y="10"/>
            <a:ext cx="12191980" cy="6857990"/>
          </a:xfrm>
          <a:prstGeom prst="rect">
            <a:avLst/>
          </a:prstGeom>
        </p:spPr>
      </p:pic>
      <mc:AlternateContent xmlns:mc="http://schemas.openxmlformats.org/markup-compatibility/2006">
        <mc:Choice xmlns:am3d="http://schemas.microsoft.com/office/drawing/2017/model3d" Requires="am3d">
          <p:graphicFrame>
            <p:nvGraphicFramePr>
              <p:cNvPr id="2" name="3D Model 1" descr="Orange Fall Leaves">
                <a:extLst>
                  <a:ext uri="{FF2B5EF4-FFF2-40B4-BE49-F238E27FC236}">
                    <a16:creationId xmlns:a16="http://schemas.microsoft.com/office/drawing/2014/main" id="{F77D0D93-C07A-CA2E-F43E-2D2CD6F0E775}"/>
                  </a:ext>
                </a:extLst>
              </p:cNvPr>
              <p:cNvGraphicFramePr>
                <a:graphicFrameLocks noChangeAspect="1"/>
              </p:cNvGraphicFramePr>
              <p:nvPr>
                <p:extLst>
                  <p:ext uri="{D42A27DB-BD31-4B8C-83A1-F6EECF244321}">
                    <p14:modId xmlns:p14="http://schemas.microsoft.com/office/powerpoint/2010/main" val="1494178215"/>
                  </p:ext>
                </p:extLst>
              </p:nvPr>
            </p:nvGraphicFramePr>
            <p:xfrm rot="18247055">
              <a:off x="7821312" y="3101326"/>
              <a:ext cx="1148847" cy="1332942"/>
            </p:xfrm>
            <a:graphic>
              <a:graphicData uri="http://schemas.microsoft.com/office/drawing/2017/model3d">
                <am3d:model3d r:embed="rId3">
                  <am3d:spPr>
                    <a:xfrm rot="18247055">
                      <a:off x="0" y="0"/>
                      <a:ext cx="1148847" cy="1332942"/>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791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range Fall Leaves">
                <a:extLst>
                  <a:ext uri="{FF2B5EF4-FFF2-40B4-BE49-F238E27FC236}">
                    <a16:creationId xmlns:a16="http://schemas.microsoft.com/office/drawing/2014/main" id="{F77D0D93-C07A-CA2E-F43E-2D2CD6F0E775}"/>
                  </a:ext>
                </a:extLst>
              </p:cNvPr>
              <p:cNvPicPr>
                <a:picLocks noGrp="1" noRot="1" noChangeAspect="1" noMove="1" noResize="1" noEditPoints="1" noAdjustHandles="1" noChangeArrowheads="1" noChangeShapeType="1" noCrop="1"/>
              </p:cNvPicPr>
              <p:nvPr/>
            </p:nvPicPr>
            <p:blipFill>
              <a:blip r:embed="rId4"/>
              <a:stretch>
                <a:fillRect/>
              </a:stretch>
            </p:blipFill>
            <p:spPr>
              <a:xfrm rot="18247055">
                <a:off x="7821312" y="3101326"/>
                <a:ext cx="1148847" cy="13329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Orange Fall Leaves">
                <a:extLst>
                  <a:ext uri="{FF2B5EF4-FFF2-40B4-BE49-F238E27FC236}">
                    <a16:creationId xmlns:a16="http://schemas.microsoft.com/office/drawing/2014/main" id="{5D3396EF-8087-BF85-9F34-4CFBEAA0C968}"/>
                  </a:ext>
                </a:extLst>
              </p:cNvPr>
              <p:cNvGraphicFramePr>
                <a:graphicFrameLocks noChangeAspect="1"/>
              </p:cNvGraphicFramePr>
              <p:nvPr>
                <p:extLst>
                  <p:ext uri="{D42A27DB-BD31-4B8C-83A1-F6EECF244321}">
                    <p14:modId xmlns:p14="http://schemas.microsoft.com/office/powerpoint/2010/main" val="896652556"/>
                  </p:ext>
                </p:extLst>
              </p:nvPr>
            </p:nvGraphicFramePr>
            <p:xfrm rot="4898809">
              <a:off x="2489810" y="2761551"/>
              <a:ext cx="1148847" cy="1332942"/>
            </p:xfrm>
            <a:graphic>
              <a:graphicData uri="http://schemas.microsoft.com/office/drawing/2017/model3d">
                <am3d:model3d r:embed="rId3">
                  <am3d:spPr>
                    <a:xfrm rot="4898809">
                      <a:off x="0" y="0"/>
                      <a:ext cx="1148847" cy="1332942"/>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791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Orange Fall Leaves">
                <a:extLst>
                  <a:ext uri="{FF2B5EF4-FFF2-40B4-BE49-F238E27FC236}">
                    <a16:creationId xmlns:a16="http://schemas.microsoft.com/office/drawing/2014/main" id="{5D3396EF-8087-BF85-9F34-4CFBEAA0C968}"/>
                  </a:ext>
                </a:extLst>
              </p:cNvPr>
              <p:cNvPicPr>
                <a:picLocks noGrp="1" noRot="1" noChangeAspect="1" noMove="1" noResize="1" noEditPoints="1" noAdjustHandles="1" noChangeArrowheads="1" noChangeShapeType="1" noCrop="1"/>
              </p:cNvPicPr>
              <p:nvPr/>
            </p:nvPicPr>
            <p:blipFill>
              <a:blip r:embed="rId4"/>
              <a:stretch>
                <a:fillRect/>
              </a:stretch>
            </p:blipFill>
            <p:spPr>
              <a:xfrm rot="4898809">
                <a:off x="2489810" y="2761551"/>
                <a:ext cx="1148847" cy="1332942"/>
              </a:xfrm>
              <a:prstGeom prst="rect">
                <a:avLst/>
              </a:prstGeom>
            </p:spPr>
          </p:pic>
        </mc:Fallback>
      </mc:AlternateContent>
    </p:spTree>
    <p:extLst>
      <p:ext uri="{BB962C8B-B14F-4D97-AF65-F5344CB8AC3E}">
        <p14:creationId xmlns:p14="http://schemas.microsoft.com/office/powerpoint/2010/main" val="39518937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6000"/>
          </a:schemeClr>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1629A79-A308-A019-B807-34D190470A9A}"/>
              </a:ext>
            </a:extLst>
          </p:cNvPr>
          <p:cNvSpPr/>
          <p:nvPr/>
        </p:nvSpPr>
        <p:spPr>
          <a:xfrm>
            <a:off x="6317673" y="3948546"/>
            <a:ext cx="5874327" cy="24245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CED8EA88-5853-EC9A-463F-B6D5FABB4D47}"/>
              </a:ext>
            </a:extLst>
          </p:cNvPr>
          <p:cNvSpPr/>
          <p:nvPr/>
        </p:nvSpPr>
        <p:spPr>
          <a:xfrm>
            <a:off x="0" y="3948546"/>
            <a:ext cx="6151418" cy="24245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34F373F-2376-380D-AB73-C6A09270FA0E}"/>
              </a:ext>
            </a:extLst>
          </p:cNvPr>
          <p:cNvSpPr/>
          <p:nvPr/>
        </p:nvSpPr>
        <p:spPr>
          <a:xfrm>
            <a:off x="7910946" y="1052946"/>
            <a:ext cx="4156364" cy="2646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D7EABAB2-CE67-836A-5A12-17C4B4908D5B}"/>
              </a:ext>
            </a:extLst>
          </p:cNvPr>
          <p:cNvSpPr/>
          <p:nvPr/>
        </p:nvSpPr>
        <p:spPr>
          <a:xfrm>
            <a:off x="3214254" y="969818"/>
            <a:ext cx="4419601" cy="27986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4B78CEE0-6AB7-0707-07DE-A141DE062003}"/>
              </a:ext>
            </a:extLst>
          </p:cNvPr>
          <p:cNvSpPr/>
          <p:nvPr/>
        </p:nvSpPr>
        <p:spPr>
          <a:xfrm>
            <a:off x="110837" y="997527"/>
            <a:ext cx="2978728" cy="27293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2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Data Metrics Implementation</a:t>
            </a:r>
            <a:endPar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E1C6DA0-B510-AAC0-026E-4C555A33D571}"/>
              </a:ext>
            </a:extLst>
          </p:cNvPr>
          <p:cNvSpPr txBox="1"/>
          <p:nvPr/>
        </p:nvSpPr>
        <p:spPr>
          <a:xfrm>
            <a:off x="1984666" y="4394260"/>
            <a:ext cx="2102426" cy="369332"/>
          </a:xfrm>
          <a:prstGeom prst="rect">
            <a:avLst/>
          </a:prstGeom>
          <a:noFill/>
        </p:spPr>
        <p:txBody>
          <a:bodyPr wrap="square">
            <a:spAutoFit/>
          </a:bodyPr>
          <a:lstStyle/>
          <a:p>
            <a:pPr lvl="0">
              <a:lnSpc>
                <a:spcPct val="100000"/>
              </a:lnSpc>
              <a:defRPr b="1"/>
            </a:pPr>
            <a:r>
              <a:rPr lang="en-GB" b="1" i="0" dirty="0"/>
              <a:t>Remuneration:</a:t>
            </a:r>
            <a:endParaRPr lang="en-GB" dirty="0"/>
          </a:p>
        </p:txBody>
      </p:sp>
      <p:sp>
        <p:nvSpPr>
          <p:cNvPr id="15" name="TextBox 14">
            <a:extLst>
              <a:ext uri="{FF2B5EF4-FFF2-40B4-BE49-F238E27FC236}">
                <a16:creationId xmlns:a16="http://schemas.microsoft.com/office/drawing/2014/main" id="{8F345DEB-7C5B-FB71-E113-83D3F16AFCD5}"/>
              </a:ext>
            </a:extLst>
          </p:cNvPr>
          <p:cNvSpPr txBox="1"/>
          <p:nvPr/>
        </p:nvSpPr>
        <p:spPr>
          <a:xfrm>
            <a:off x="0" y="1775936"/>
            <a:ext cx="3237874" cy="1977464"/>
          </a:xfrm>
          <a:prstGeom prst="rect">
            <a:avLst/>
          </a:prstGeom>
          <a:noFill/>
        </p:spPr>
        <p:txBody>
          <a:bodyPr wrap="square">
            <a:spAutoFit/>
          </a:bodyPr>
          <a:lstStyle/>
          <a:p>
            <a:pPr marL="285750" indent="-285750">
              <a:buFont typeface="Arial" panose="020B0604020202020204" pitchFamily="34" charset="0"/>
              <a:buChar char="•"/>
            </a:pPr>
            <a:r>
              <a:rPr lang="en-US" sz="1750" dirty="0">
                <a:latin typeface="Calibri" panose="020F0502020204030204" pitchFamily="34" charset="0"/>
                <a:ea typeface="Calibri" panose="020F0502020204030204" pitchFamily="34" charset="0"/>
                <a:cs typeface="Calibri" panose="020F0502020204030204" pitchFamily="34" charset="0"/>
              </a:rPr>
              <a:t>Developed dynamic visualisations to track the entire recruitment cycle, from job postings to time to hire.</a:t>
            </a:r>
          </a:p>
          <a:p>
            <a:pPr marL="285750" indent="-285750">
              <a:buFont typeface="Arial" panose="020B0604020202020204" pitchFamily="34" charset="0"/>
              <a:buChar char="•"/>
            </a:pPr>
            <a:r>
              <a:rPr lang="en-US" sz="1750" b="1" dirty="0">
                <a:latin typeface="Calibri" panose="020F0502020204030204" pitchFamily="34" charset="0"/>
                <a:ea typeface="Calibri" panose="020F0502020204030204" pitchFamily="34" charset="0"/>
                <a:cs typeface="Calibri" panose="020F0502020204030204" pitchFamily="34" charset="0"/>
              </a:rPr>
              <a:t>Metrics Tracked</a:t>
            </a:r>
            <a:r>
              <a:rPr lang="en-US" sz="1750" dirty="0">
                <a:latin typeface="Calibri" panose="020F0502020204030204" pitchFamily="34" charset="0"/>
                <a:ea typeface="Calibri" panose="020F0502020204030204" pitchFamily="34" charset="0"/>
                <a:cs typeface="Calibri" panose="020F0502020204030204" pitchFamily="34" charset="0"/>
              </a:rPr>
              <a:t>: Average Cost per hire, Average number of days to hire, etc.</a:t>
            </a:r>
          </a:p>
        </p:txBody>
      </p:sp>
      <p:sp>
        <p:nvSpPr>
          <p:cNvPr id="16" name="Rectangle 15" descr="Office Worker">
            <a:extLst>
              <a:ext uri="{FF2B5EF4-FFF2-40B4-BE49-F238E27FC236}">
                <a16:creationId xmlns:a16="http://schemas.microsoft.com/office/drawing/2014/main" id="{9D66BAC7-D053-BFE5-17B8-3D07E9BD20EF}"/>
              </a:ext>
            </a:extLst>
          </p:cNvPr>
          <p:cNvSpPr/>
          <p:nvPr/>
        </p:nvSpPr>
        <p:spPr>
          <a:xfrm>
            <a:off x="1139630" y="965651"/>
            <a:ext cx="657903" cy="604077"/>
          </a:xfrm>
          <a:prstGeom prst="rect">
            <a:avLst/>
          </a:prstGeom>
          <a:blipFill>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GB"/>
          </a:p>
        </p:txBody>
      </p:sp>
      <p:sp>
        <p:nvSpPr>
          <p:cNvPr id="18" name="TextBox 17">
            <a:extLst>
              <a:ext uri="{FF2B5EF4-FFF2-40B4-BE49-F238E27FC236}">
                <a16:creationId xmlns:a16="http://schemas.microsoft.com/office/drawing/2014/main" id="{0D89C1DE-9ACC-08E6-0CDF-0CC15243BD42}"/>
              </a:ext>
            </a:extLst>
          </p:cNvPr>
          <p:cNvSpPr txBox="1"/>
          <p:nvPr/>
        </p:nvSpPr>
        <p:spPr>
          <a:xfrm>
            <a:off x="3338719" y="1853158"/>
            <a:ext cx="454429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Created a module within the dashboard that represents employee productivity,  using key performance indicators like average task completion time </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Metrics Tracked</a:t>
            </a:r>
            <a:r>
              <a:rPr lang="en-US" dirty="0">
                <a:latin typeface="Calibri" panose="020F0502020204030204" pitchFamily="34" charset="0"/>
                <a:ea typeface="Calibri" panose="020F0502020204030204" pitchFamily="34" charset="0"/>
                <a:cs typeface="Calibri" panose="020F0502020204030204" pitchFamily="34" charset="0"/>
              </a:rPr>
              <a:t>: absence rate, absenteeism insights, overtime rate etc.</a:t>
            </a:r>
          </a:p>
        </p:txBody>
      </p:sp>
      <p:sp>
        <p:nvSpPr>
          <p:cNvPr id="19" name="TextBox 18">
            <a:extLst>
              <a:ext uri="{FF2B5EF4-FFF2-40B4-BE49-F238E27FC236}">
                <a16:creationId xmlns:a16="http://schemas.microsoft.com/office/drawing/2014/main" id="{A58B60C3-B786-A221-0EBA-5272AE9550CA}"/>
              </a:ext>
            </a:extLst>
          </p:cNvPr>
          <p:cNvSpPr txBox="1"/>
          <p:nvPr/>
        </p:nvSpPr>
        <p:spPr>
          <a:xfrm>
            <a:off x="4506192" y="1387825"/>
            <a:ext cx="1825336" cy="369332"/>
          </a:xfrm>
          <a:prstGeom prst="rect">
            <a:avLst/>
          </a:prstGeom>
          <a:noFill/>
        </p:spPr>
        <p:txBody>
          <a:bodyPr wrap="square">
            <a:spAutoFit/>
          </a:bodyPr>
          <a:lstStyle/>
          <a:p>
            <a:pPr lvl="0">
              <a:lnSpc>
                <a:spcPct val="100000"/>
              </a:lnSpc>
              <a:defRPr b="1"/>
            </a:pPr>
            <a:r>
              <a:rPr lang="en-GB" b="1" dirty="0"/>
              <a:t>Productivity</a:t>
            </a:r>
            <a:r>
              <a:rPr lang="en-GB" b="1" i="0" dirty="0"/>
              <a:t>:</a:t>
            </a:r>
            <a:endParaRPr lang="en-GB" dirty="0"/>
          </a:p>
        </p:txBody>
      </p:sp>
      <p:pic>
        <p:nvPicPr>
          <p:cNvPr id="20" name="Picture 19">
            <a:extLst>
              <a:ext uri="{FF2B5EF4-FFF2-40B4-BE49-F238E27FC236}">
                <a16:creationId xmlns:a16="http://schemas.microsoft.com/office/drawing/2014/main" id="{E65FE794-6ABE-6AF0-3025-0846C5525D6C}"/>
              </a:ext>
            </a:extLst>
          </p:cNvPr>
          <p:cNvPicPr>
            <a:picLocks noChangeAspect="1"/>
          </p:cNvPicPr>
          <p:nvPr/>
        </p:nvPicPr>
        <p:blipFill>
          <a:blip r:embed="rId4">
            <a:duotone>
              <a:prstClr val="black"/>
              <a:schemeClr val="accent4">
                <a:tint val="45000"/>
                <a:satMod val="400000"/>
              </a:schemeClr>
            </a:duotone>
          </a:blip>
          <a:stretch>
            <a:fillRect/>
          </a:stretch>
        </p:blipFill>
        <p:spPr>
          <a:xfrm>
            <a:off x="4990932" y="907445"/>
            <a:ext cx="658425" cy="609653"/>
          </a:xfrm>
          <a:prstGeom prst="rect">
            <a:avLst/>
          </a:prstGeom>
        </p:spPr>
      </p:pic>
      <p:sp>
        <p:nvSpPr>
          <p:cNvPr id="22" name="TextBox 21">
            <a:extLst>
              <a:ext uri="{FF2B5EF4-FFF2-40B4-BE49-F238E27FC236}">
                <a16:creationId xmlns:a16="http://schemas.microsoft.com/office/drawing/2014/main" id="{796D12D7-6CCF-A87D-1482-AEBF42B31A53}"/>
              </a:ext>
            </a:extLst>
          </p:cNvPr>
          <p:cNvSpPr txBox="1"/>
          <p:nvPr/>
        </p:nvSpPr>
        <p:spPr>
          <a:xfrm>
            <a:off x="7899816" y="1817501"/>
            <a:ext cx="4107306"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Designed an interface to visualise performance evaluations, goal achievements, and progress over time.</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 Metrics Tracked:</a:t>
            </a:r>
            <a:r>
              <a:rPr lang="en-US" dirty="0">
                <a:latin typeface="Calibri" panose="020F0502020204030204" pitchFamily="34" charset="0"/>
                <a:ea typeface="Calibri" panose="020F0502020204030204" pitchFamily="34" charset="0"/>
                <a:cs typeface="Calibri" panose="020F0502020204030204" pitchFamily="34" charset="0"/>
              </a:rPr>
              <a:t> performance management index, high performers, low performers, etc.</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048C83BE-678B-9756-34C3-D1BA12D2D987}"/>
              </a:ext>
            </a:extLst>
          </p:cNvPr>
          <p:cNvSpPr txBox="1"/>
          <p:nvPr/>
        </p:nvSpPr>
        <p:spPr>
          <a:xfrm>
            <a:off x="0" y="4810082"/>
            <a:ext cx="6220691"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Incorporated data visualisations for salary distributions, and bonuses with comparative analysis features for internal benchmarking.</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Metrics Tracked</a:t>
            </a:r>
            <a:r>
              <a:rPr lang="en-US" dirty="0">
                <a:latin typeface="Calibri" panose="020F0502020204030204" pitchFamily="34" charset="0"/>
                <a:ea typeface="Calibri" panose="020F0502020204030204" pitchFamily="34" charset="0"/>
                <a:cs typeface="Calibri" panose="020F0502020204030204" pitchFamily="34" charset="0"/>
              </a:rPr>
              <a:t>: Average rate per employee, Compa-ratio, etc.</a:t>
            </a:r>
          </a:p>
        </p:txBody>
      </p:sp>
      <p:pic>
        <p:nvPicPr>
          <p:cNvPr id="25" name="Picture 24">
            <a:extLst>
              <a:ext uri="{FF2B5EF4-FFF2-40B4-BE49-F238E27FC236}">
                <a16:creationId xmlns:a16="http://schemas.microsoft.com/office/drawing/2014/main" id="{F85C7668-EECC-4D4D-213C-DFE32FCA1E57}"/>
              </a:ext>
            </a:extLst>
          </p:cNvPr>
          <p:cNvPicPr>
            <a:picLocks noChangeAspect="1"/>
          </p:cNvPicPr>
          <p:nvPr/>
        </p:nvPicPr>
        <p:blipFill>
          <a:blip r:embed="rId5">
            <a:duotone>
              <a:prstClr val="black"/>
              <a:schemeClr val="accent4">
                <a:tint val="45000"/>
                <a:satMod val="400000"/>
              </a:schemeClr>
            </a:duotone>
          </a:blip>
          <a:stretch>
            <a:fillRect/>
          </a:stretch>
        </p:blipFill>
        <p:spPr>
          <a:xfrm>
            <a:off x="9701478" y="1004428"/>
            <a:ext cx="658425" cy="609653"/>
          </a:xfrm>
          <a:prstGeom prst="rect">
            <a:avLst/>
          </a:prstGeom>
        </p:spPr>
      </p:pic>
      <p:sp>
        <p:nvSpPr>
          <p:cNvPr id="27" name="TextBox 26">
            <a:extLst>
              <a:ext uri="{FF2B5EF4-FFF2-40B4-BE49-F238E27FC236}">
                <a16:creationId xmlns:a16="http://schemas.microsoft.com/office/drawing/2014/main" id="{529E8E25-3423-CD8D-41D3-64FA13A1FBF7}"/>
              </a:ext>
            </a:extLst>
          </p:cNvPr>
          <p:cNvSpPr txBox="1"/>
          <p:nvPr/>
        </p:nvSpPr>
        <p:spPr>
          <a:xfrm>
            <a:off x="6318809" y="4834204"/>
            <a:ext cx="6123708" cy="1477328"/>
          </a:xfrm>
          <a:prstGeom prst="rect">
            <a:avLst/>
          </a:prstGeom>
          <a:noFill/>
        </p:spPr>
        <p:txBody>
          <a:bodyPr wrap="square">
            <a:spAutoFit/>
          </a:bodyPr>
          <a:lstStyle/>
          <a:p>
            <a:pPr marL="285750" lvl="0" indent="-285750">
              <a:lnSpc>
                <a:spcPct val="100000"/>
              </a:lnSpc>
              <a:buFont typeface="Arial" panose="020B0604020202020204" pitchFamily="34" charset="0"/>
              <a:buChar char="•"/>
            </a:pPr>
            <a:r>
              <a:rPr lang="en-GB" b="0" i="0" dirty="0">
                <a:latin typeface="Calibri" panose="020F0502020204030204" pitchFamily="34" charset="0"/>
                <a:ea typeface="Calibri" panose="020F0502020204030204" pitchFamily="34" charset="0"/>
                <a:cs typeface="Calibri" panose="020F0502020204030204" pitchFamily="34" charset="0"/>
              </a:rPr>
              <a:t>Provided financial reporting specific to HR, such as payroll expenses, training costs, benefits payouts, and forecast return on investment for HR initiatives. </a:t>
            </a:r>
            <a:endParaRPr lang="en-GB" b="1" i="0" dirty="0">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0000"/>
              </a:lnSpc>
              <a:buFont typeface="Arial" panose="020B0604020202020204" pitchFamily="34" charset="0"/>
              <a:buChar char="•"/>
            </a:pPr>
            <a:r>
              <a:rPr lang="en-GB" b="1" dirty="0">
                <a:latin typeface="Calibri" panose="020F0502020204030204" pitchFamily="34" charset="0"/>
                <a:ea typeface="Calibri" panose="020F0502020204030204" pitchFamily="34" charset="0"/>
                <a:cs typeface="Calibri" panose="020F0502020204030204" pitchFamily="34" charset="0"/>
              </a:rPr>
              <a:t>Metrics Tracked</a:t>
            </a:r>
            <a:r>
              <a:rPr lang="en-GB" dirty="0">
                <a:latin typeface="Calibri" panose="020F0502020204030204" pitchFamily="34" charset="0"/>
                <a:ea typeface="Calibri" panose="020F0502020204030204" pitchFamily="34" charset="0"/>
                <a:cs typeface="Calibri" panose="020F0502020204030204" pitchFamily="34" charset="0"/>
              </a:rPr>
              <a:t>: assets by department, total cost breakdown, ROI by department ,etc.</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0698C5B-B38C-5AC7-8302-0745010D8510}"/>
              </a:ext>
            </a:extLst>
          </p:cNvPr>
          <p:cNvPicPr>
            <a:picLocks noChangeAspect="1"/>
          </p:cNvPicPr>
          <p:nvPr/>
        </p:nvPicPr>
        <p:blipFill>
          <a:blip r:embed="rId6">
            <a:duotone>
              <a:prstClr val="black"/>
              <a:schemeClr val="accent4">
                <a:tint val="45000"/>
                <a:satMod val="400000"/>
              </a:schemeClr>
            </a:duotone>
          </a:blip>
          <a:stretch>
            <a:fillRect/>
          </a:stretch>
        </p:blipFill>
        <p:spPr>
          <a:xfrm>
            <a:off x="2607951" y="4107845"/>
            <a:ext cx="658425" cy="422591"/>
          </a:xfrm>
          <a:prstGeom prst="rect">
            <a:avLst/>
          </a:prstGeom>
        </p:spPr>
      </p:pic>
      <p:pic>
        <p:nvPicPr>
          <p:cNvPr id="29" name="Picture 28">
            <a:extLst>
              <a:ext uri="{FF2B5EF4-FFF2-40B4-BE49-F238E27FC236}">
                <a16:creationId xmlns:a16="http://schemas.microsoft.com/office/drawing/2014/main" id="{D460E0D2-3460-1417-E3D9-7A37DC13A18B}"/>
              </a:ext>
            </a:extLst>
          </p:cNvPr>
          <p:cNvPicPr>
            <a:picLocks noChangeAspect="1"/>
          </p:cNvPicPr>
          <p:nvPr/>
        </p:nvPicPr>
        <p:blipFill>
          <a:blip r:embed="rId7">
            <a:duotone>
              <a:prstClr val="black"/>
              <a:schemeClr val="accent2">
                <a:tint val="45000"/>
                <a:satMod val="400000"/>
              </a:schemeClr>
            </a:duotone>
          </a:blip>
          <a:stretch>
            <a:fillRect/>
          </a:stretch>
        </p:blipFill>
        <p:spPr>
          <a:xfrm>
            <a:off x="8648532" y="3858465"/>
            <a:ext cx="658425" cy="609653"/>
          </a:xfrm>
          <a:prstGeom prst="rect">
            <a:avLst/>
          </a:prstGeom>
        </p:spPr>
      </p:pic>
      <p:sp>
        <p:nvSpPr>
          <p:cNvPr id="30" name="TextBox 29">
            <a:extLst>
              <a:ext uri="{FF2B5EF4-FFF2-40B4-BE49-F238E27FC236}">
                <a16:creationId xmlns:a16="http://schemas.microsoft.com/office/drawing/2014/main" id="{17782ED6-D741-67CC-6496-5E77046F66DB}"/>
              </a:ext>
            </a:extLst>
          </p:cNvPr>
          <p:cNvSpPr txBox="1"/>
          <p:nvPr/>
        </p:nvSpPr>
        <p:spPr>
          <a:xfrm>
            <a:off x="834738" y="1415535"/>
            <a:ext cx="1825336" cy="369332"/>
          </a:xfrm>
          <a:prstGeom prst="rect">
            <a:avLst/>
          </a:prstGeom>
          <a:noFill/>
        </p:spPr>
        <p:txBody>
          <a:bodyPr wrap="square">
            <a:spAutoFit/>
          </a:bodyPr>
          <a:lstStyle/>
          <a:p>
            <a:pPr lvl="0">
              <a:lnSpc>
                <a:spcPct val="100000"/>
              </a:lnSpc>
              <a:defRPr b="1"/>
            </a:pPr>
            <a:r>
              <a:rPr lang="en-GB" b="1" i="0" dirty="0"/>
              <a:t>Recruitment:</a:t>
            </a:r>
            <a:endParaRPr lang="en-GB" dirty="0"/>
          </a:p>
        </p:txBody>
      </p:sp>
      <p:sp>
        <p:nvSpPr>
          <p:cNvPr id="31" name="TextBox 30">
            <a:extLst>
              <a:ext uri="{FF2B5EF4-FFF2-40B4-BE49-F238E27FC236}">
                <a16:creationId xmlns:a16="http://schemas.microsoft.com/office/drawing/2014/main" id="{53D56C89-ADC3-33FD-0A7E-99F78F2BC417}"/>
              </a:ext>
            </a:extLst>
          </p:cNvPr>
          <p:cNvSpPr txBox="1"/>
          <p:nvPr/>
        </p:nvSpPr>
        <p:spPr>
          <a:xfrm>
            <a:off x="8482447" y="4394260"/>
            <a:ext cx="1825336" cy="369332"/>
          </a:xfrm>
          <a:prstGeom prst="rect">
            <a:avLst/>
          </a:prstGeom>
          <a:noFill/>
        </p:spPr>
        <p:txBody>
          <a:bodyPr wrap="square">
            <a:spAutoFit/>
          </a:bodyPr>
          <a:lstStyle/>
          <a:p>
            <a:pPr lvl="0">
              <a:lnSpc>
                <a:spcPct val="100000"/>
              </a:lnSpc>
              <a:defRPr b="1"/>
            </a:pPr>
            <a:r>
              <a:rPr lang="en-GB" b="1" dirty="0"/>
              <a:t>Finance</a:t>
            </a:r>
            <a:r>
              <a:rPr lang="en-GB" b="1" i="0" dirty="0"/>
              <a:t>:</a:t>
            </a:r>
            <a:endParaRPr lang="en-GB" dirty="0"/>
          </a:p>
        </p:txBody>
      </p:sp>
      <p:sp>
        <p:nvSpPr>
          <p:cNvPr id="32" name="TextBox 31">
            <a:extLst>
              <a:ext uri="{FF2B5EF4-FFF2-40B4-BE49-F238E27FC236}">
                <a16:creationId xmlns:a16="http://schemas.microsoft.com/office/drawing/2014/main" id="{6ED1CACD-2C16-7CA8-553F-69D78777A1EE}"/>
              </a:ext>
            </a:extLst>
          </p:cNvPr>
          <p:cNvSpPr txBox="1"/>
          <p:nvPr/>
        </p:nvSpPr>
        <p:spPr>
          <a:xfrm>
            <a:off x="9161319" y="1484807"/>
            <a:ext cx="1825336" cy="369332"/>
          </a:xfrm>
          <a:prstGeom prst="rect">
            <a:avLst/>
          </a:prstGeom>
          <a:noFill/>
        </p:spPr>
        <p:txBody>
          <a:bodyPr wrap="square">
            <a:spAutoFit/>
          </a:bodyPr>
          <a:lstStyle/>
          <a:p>
            <a:pPr lvl="0">
              <a:lnSpc>
                <a:spcPct val="100000"/>
              </a:lnSpc>
              <a:defRPr b="1"/>
            </a:pPr>
            <a:r>
              <a:rPr lang="en-GB" b="1" dirty="0"/>
              <a:t>Performance</a:t>
            </a:r>
            <a:r>
              <a:rPr lang="en-GB" b="1" i="0" dirty="0"/>
              <a:t>:</a:t>
            </a:r>
            <a:endParaRPr lang="en-GB" dirty="0"/>
          </a:p>
        </p:txBody>
      </p:sp>
      <p:cxnSp>
        <p:nvCxnSpPr>
          <p:cNvPr id="36" name="Straight Connector 35">
            <a:extLst>
              <a:ext uri="{FF2B5EF4-FFF2-40B4-BE49-F238E27FC236}">
                <a16:creationId xmlns:a16="http://schemas.microsoft.com/office/drawing/2014/main" id="{657F215B-F97D-5F5B-5A69-D5EDDE15E41F}"/>
              </a:ext>
            </a:extLst>
          </p:cNvPr>
          <p:cNvCxnSpPr>
            <a:cxnSpLocks/>
          </p:cNvCxnSpPr>
          <p:nvPr/>
        </p:nvCxnSpPr>
        <p:spPr>
          <a:xfrm>
            <a:off x="110836" y="1704109"/>
            <a:ext cx="299258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A2B95-DCD2-5BC1-72DE-98B363B30B9C}"/>
              </a:ext>
            </a:extLst>
          </p:cNvPr>
          <p:cNvCxnSpPr>
            <a:cxnSpLocks/>
          </p:cNvCxnSpPr>
          <p:nvPr/>
        </p:nvCxnSpPr>
        <p:spPr>
          <a:xfrm>
            <a:off x="3200400" y="1731818"/>
            <a:ext cx="44611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D3F22C-03CE-C732-F2C0-2D8686EC0408}"/>
              </a:ext>
            </a:extLst>
          </p:cNvPr>
          <p:cNvCxnSpPr>
            <a:cxnSpLocks/>
          </p:cNvCxnSpPr>
          <p:nvPr/>
        </p:nvCxnSpPr>
        <p:spPr>
          <a:xfrm>
            <a:off x="7883236" y="1817217"/>
            <a:ext cx="418407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FC2890-0AAB-B5B5-F963-286BE0D6B89C}"/>
              </a:ext>
            </a:extLst>
          </p:cNvPr>
          <p:cNvCxnSpPr>
            <a:cxnSpLocks/>
          </p:cNvCxnSpPr>
          <p:nvPr/>
        </p:nvCxnSpPr>
        <p:spPr>
          <a:xfrm>
            <a:off x="0" y="4765964"/>
            <a:ext cx="617912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367B73-AF61-ABD8-6835-1227C4B1CA81}"/>
              </a:ext>
            </a:extLst>
          </p:cNvPr>
          <p:cNvCxnSpPr>
            <a:cxnSpLocks/>
          </p:cNvCxnSpPr>
          <p:nvPr/>
        </p:nvCxnSpPr>
        <p:spPr>
          <a:xfrm>
            <a:off x="6303818" y="4741661"/>
            <a:ext cx="588818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FF71CA9A-890A-7F9C-460D-2D84F4BA2982}"/>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8">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9"/>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FF71CA9A-890A-7F9C-460D-2D84F4BA2982}"/>
                  </a:ext>
                </a:extLst>
              </p:cNvPr>
              <p:cNvPicPr>
                <a:picLocks noGrp="1" noRot="1" noChangeAspect="1" noMove="1" noResize="1" noEditPoints="1" noAdjustHandles="1" noChangeArrowheads="1" noChangeShapeType="1" noCrop="1"/>
              </p:cNvPicPr>
              <p:nvPr/>
            </p:nvPicPr>
            <p:blipFill>
              <a:blip r:embed="rId9"/>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3939287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6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Testing</a:t>
            </a:r>
          </a:p>
        </p:txBody>
      </p:sp>
      <p:sp>
        <p:nvSpPr>
          <p:cNvPr id="4" name="TextBox 3">
            <a:extLst>
              <a:ext uri="{FF2B5EF4-FFF2-40B4-BE49-F238E27FC236}">
                <a16:creationId xmlns:a16="http://schemas.microsoft.com/office/drawing/2014/main" id="{3E22FC66-AF31-2D53-F3FB-47B544079EF2}"/>
              </a:ext>
            </a:extLst>
          </p:cNvPr>
          <p:cNvSpPr txBox="1"/>
          <p:nvPr/>
        </p:nvSpPr>
        <p:spPr>
          <a:xfrm>
            <a:off x="554239" y="1915479"/>
            <a:ext cx="3028411" cy="1015663"/>
          </a:xfrm>
          <a:prstGeom prst="rect">
            <a:avLst/>
          </a:prstGeom>
          <a:noFill/>
        </p:spPr>
        <p:txBody>
          <a:bodyPr wrap="square">
            <a:spAutoFit/>
          </a:bodyPr>
          <a:lstStyle/>
          <a:p>
            <a:r>
              <a:rPr lang="en-US" sz="2000" b="1" dirty="0">
                <a:solidFill>
                  <a:schemeClr val="accent5"/>
                </a:solidFill>
                <a:latin typeface="Calibri" panose="020F0502020204030204" pitchFamily="34" charset="0"/>
                <a:ea typeface="Calibri" panose="020F0502020204030204" pitchFamily="34" charset="0"/>
                <a:cs typeface="Calibri" panose="020F0502020204030204" pitchFamily="34" charset="0"/>
              </a:rPr>
              <a:t>Unit Testing:</a:t>
            </a:r>
            <a:r>
              <a:rPr lang="en-US" sz="2000" dirty="0">
                <a:solidFill>
                  <a:schemeClr val="accent5"/>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chemeClr val="accent5"/>
                </a:solidFill>
                <a:latin typeface="Calibri" panose="020F0502020204030204" pitchFamily="34" charset="0"/>
                <a:ea typeface="Calibri" panose="020F0502020204030204" pitchFamily="34" charset="0"/>
                <a:cs typeface="Calibri" panose="020F0502020204030204" pitchFamily="34" charset="0"/>
              </a:rPr>
              <a:t>Tested individual visuals for correct behaviour.</a:t>
            </a:r>
          </a:p>
        </p:txBody>
      </p:sp>
      <p:pic>
        <p:nvPicPr>
          <p:cNvPr id="8" name="Picture 7">
            <a:extLst>
              <a:ext uri="{FF2B5EF4-FFF2-40B4-BE49-F238E27FC236}">
                <a16:creationId xmlns:a16="http://schemas.microsoft.com/office/drawing/2014/main" id="{76D729C9-F8F2-B7B3-B178-7E82BECA320B}"/>
              </a:ext>
            </a:extLst>
          </p:cNvPr>
          <p:cNvPicPr>
            <a:picLocks noChangeAspect="1"/>
          </p:cNvPicPr>
          <p:nvPr/>
        </p:nvPicPr>
        <p:blipFill>
          <a:blip r:embed="rId2"/>
          <a:stretch>
            <a:fillRect/>
          </a:stretch>
        </p:blipFill>
        <p:spPr>
          <a:xfrm>
            <a:off x="1025236" y="803564"/>
            <a:ext cx="1052945" cy="976783"/>
          </a:xfrm>
          <a:prstGeom prst="rect">
            <a:avLst/>
          </a:prstGeom>
        </p:spPr>
      </p:pic>
      <p:sp>
        <p:nvSpPr>
          <p:cNvPr id="9" name="Rectangle 8" descr="Test tubes">
            <a:extLst>
              <a:ext uri="{FF2B5EF4-FFF2-40B4-BE49-F238E27FC236}">
                <a16:creationId xmlns:a16="http://schemas.microsoft.com/office/drawing/2014/main" id="{BC01B51D-010B-1429-A096-039CF14F1613}"/>
              </a:ext>
            </a:extLst>
          </p:cNvPr>
          <p:cNvSpPr/>
          <p:nvPr/>
        </p:nvSpPr>
        <p:spPr>
          <a:xfrm>
            <a:off x="1270063" y="1002170"/>
            <a:ext cx="528770" cy="52877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1" name="TextBox 10">
            <a:extLst>
              <a:ext uri="{FF2B5EF4-FFF2-40B4-BE49-F238E27FC236}">
                <a16:creationId xmlns:a16="http://schemas.microsoft.com/office/drawing/2014/main" id="{929BB10C-4432-0A67-25C0-47C36CA65483}"/>
              </a:ext>
            </a:extLst>
          </p:cNvPr>
          <p:cNvSpPr txBox="1"/>
          <p:nvPr/>
        </p:nvSpPr>
        <p:spPr>
          <a:xfrm>
            <a:off x="4104408" y="1831216"/>
            <a:ext cx="3626427" cy="1323439"/>
          </a:xfrm>
          <a:prstGeom prst="rect">
            <a:avLst/>
          </a:prstGeom>
          <a:noFill/>
        </p:spPr>
        <p:txBody>
          <a:bodyPr wrap="square">
            <a:spAutoFit/>
          </a:bodyPr>
          <a:lstStyle/>
          <a:p>
            <a:r>
              <a:rPr lang="en-US" sz="20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Integration Testing</a:t>
            </a:r>
            <a:r>
              <a:rPr lang="en-US" sz="20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Ensured different parts of the dashboard worked together seamlessly.</a:t>
            </a:r>
          </a:p>
        </p:txBody>
      </p:sp>
      <p:pic>
        <p:nvPicPr>
          <p:cNvPr id="12" name="Picture 11">
            <a:extLst>
              <a:ext uri="{FF2B5EF4-FFF2-40B4-BE49-F238E27FC236}">
                <a16:creationId xmlns:a16="http://schemas.microsoft.com/office/drawing/2014/main" id="{F8ED30E9-39D8-2613-398D-C9650030F0BF}"/>
              </a:ext>
            </a:extLst>
          </p:cNvPr>
          <p:cNvPicPr>
            <a:picLocks noChangeAspect="1"/>
          </p:cNvPicPr>
          <p:nvPr/>
        </p:nvPicPr>
        <p:blipFill>
          <a:blip r:embed="rId5"/>
          <a:stretch>
            <a:fillRect/>
          </a:stretch>
        </p:blipFill>
        <p:spPr>
          <a:xfrm>
            <a:off x="5015346" y="852013"/>
            <a:ext cx="1025275" cy="914479"/>
          </a:xfrm>
          <a:prstGeom prst="rect">
            <a:avLst/>
          </a:prstGeom>
        </p:spPr>
      </p:pic>
      <p:sp>
        <p:nvSpPr>
          <p:cNvPr id="13" name="Rectangle 12" descr="Gears">
            <a:extLst>
              <a:ext uri="{FF2B5EF4-FFF2-40B4-BE49-F238E27FC236}">
                <a16:creationId xmlns:a16="http://schemas.microsoft.com/office/drawing/2014/main" id="{3E0ECBB1-0778-197F-5B92-9AB46B24D87A}"/>
              </a:ext>
            </a:extLst>
          </p:cNvPr>
          <p:cNvSpPr/>
          <p:nvPr/>
        </p:nvSpPr>
        <p:spPr>
          <a:xfrm rot="2019237">
            <a:off x="5187064" y="985822"/>
            <a:ext cx="695271" cy="62001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4" name="Oval 13">
            <a:extLst>
              <a:ext uri="{FF2B5EF4-FFF2-40B4-BE49-F238E27FC236}">
                <a16:creationId xmlns:a16="http://schemas.microsoft.com/office/drawing/2014/main" id="{ED08E210-3F73-83D2-45B5-97562664FFA7}"/>
              </a:ext>
            </a:extLst>
          </p:cNvPr>
          <p:cNvSpPr/>
          <p:nvPr/>
        </p:nvSpPr>
        <p:spPr>
          <a:xfrm>
            <a:off x="9268691" y="853418"/>
            <a:ext cx="1051582" cy="911674"/>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GB" dirty="0"/>
          </a:p>
        </p:txBody>
      </p:sp>
      <p:sp>
        <p:nvSpPr>
          <p:cNvPr id="15" name="Rectangle 14" descr="Microscope">
            <a:extLst>
              <a:ext uri="{FF2B5EF4-FFF2-40B4-BE49-F238E27FC236}">
                <a16:creationId xmlns:a16="http://schemas.microsoft.com/office/drawing/2014/main" id="{B15D51A0-9749-1CB2-3820-1AF6F39634D3}"/>
              </a:ext>
            </a:extLst>
          </p:cNvPr>
          <p:cNvSpPr/>
          <p:nvPr/>
        </p:nvSpPr>
        <p:spPr>
          <a:xfrm>
            <a:off x="9448800" y="989451"/>
            <a:ext cx="610748" cy="60382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17" name="TextBox 16">
            <a:extLst>
              <a:ext uri="{FF2B5EF4-FFF2-40B4-BE49-F238E27FC236}">
                <a16:creationId xmlns:a16="http://schemas.microsoft.com/office/drawing/2014/main" id="{2431BC4E-6844-36F8-C296-A48C053BD166}"/>
              </a:ext>
            </a:extLst>
          </p:cNvPr>
          <p:cNvSpPr txBox="1"/>
          <p:nvPr/>
        </p:nvSpPr>
        <p:spPr>
          <a:xfrm>
            <a:off x="7955973" y="1831218"/>
            <a:ext cx="4402282" cy="1323439"/>
          </a:xfrm>
          <a:prstGeom prst="rect">
            <a:avLst/>
          </a:prstGeom>
          <a:noFill/>
        </p:spPr>
        <p:txBody>
          <a:bodyPr wrap="square">
            <a:spAutoFit/>
          </a:bodyPr>
          <a:lstStyle/>
          <a:p>
            <a:r>
              <a:rPr lang="en-US" sz="2000" b="1" dirty="0">
                <a:solidFill>
                  <a:srgbClr val="FFC000"/>
                </a:solidFill>
                <a:latin typeface="Calibri" panose="020F0502020204030204" pitchFamily="34" charset="0"/>
                <a:ea typeface="Calibri" panose="020F0502020204030204" pitchFamily="34" charset="0"/>
                <a:cs typeface="Calibri" panose="020F0502020204030204" pitchFamily="34" charset="0"/>
              </a:rPr>
              <a:t>System Testing:</a:t>
            </a: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rgbClr val="FFC000"/>
                </a:solidFill>
                <a:latin typeface="Calibri" panose="020F0502020204030204" pitchFamily="34" charset="0"/>
                <a:ea typeface="Calibri" panose="020F0502020204030204" pitchFamily="34" charset="0"/>
                <a:cs typeface="Calibri" panose="020F0502020204030204" pitchFamily="34" charset="0"/>
              </a:rPr>
              <a:t>Evaluated the complete and integrated system against specified requirements.</a:t>
            </a:r>
          </a:p>
        </p:txBody>
      </p:sp>
      <p:sp>
        <p:nvSpPr>
          <p:cNvPr id="19" name="TextBox 18">
            <a:extLst>
              <a:ext uri="{FF2B5EF4-FFF2-40B4-BE49-F238E27FC236}">
                <a16:creationId xmlns:a16="http://schemas.microsoft.com/office/drawing/2014/main" id="{6D8BBBC6-011D-B557-903C-D21C4F8B6E80}"/>
              </a:ext>
            </a:extLst>
          </p:cNvPr>
          <p:cNvSpPr txBox="1"/>
          <p:nvPr/>
        </p:nvSpPr>
        <p:spPr>
          <a:xfrm>
            <a:off x="563097" y="4936906"/>
            <a:ext cx="3460173" cy="1323439"/>
          </a:xfrm>
          <a:prstGeom prst="rect">
            <a:avLst/>
          </a:prstGeom>
          <a:noFill/>
        </p:spPr>
        <p:txBody>
          <a:bodyPr wrap="square">
            <a:spAutoFit/>
          </a:bodyPr>
          <a:lstStyle/>
          <a:p>
            <a:r>
              <a:rPr lang="en-US" sz="2000" b="1" dirty="0">
                <a:solidFill>
                  <a:srgbClr val="7030A0"/>
                </a:solidFill>
                <a:latin typeface="Calibri" panose="020F0502020204030204" pitchFamily="34" charset="0"/>
                <a:ea typeface="Calibri" panose="020F0502020204030204" pitchFamily="34" charset="0"/>
                <a:cs typeface="Calibri" panose="020F0502020204030204" pitchFamily="34" charset="0"/>
              </a:rPr>
              <a:t>Performance Testing:</a:t>
            </a:r>
            <a:r>
              <a:rPr lang="en-US" sz="2000" dirty="0">
                <a:solidFill>
                  <a:srgbClr val="7030A0"/>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rgbClr val="7030A0"/>
                </a:solidFill>
                <a:latin typeface="Calibri" panose="020F0502020204030204" pitchFamily="34" charset="0"/>
                <a:ea typeface="Calibri" panose="020F0502020204030204" pitchFamily="34" charset="0"/>
                <a:cs typeface="Calibri" panose="020F0502020204030204" pitchFamily="34" charset="0"/>
              </a:rPr>
              <a:t>Assessed the dashboard's responsiveness and stability under various conditions.</a:t>
            </a:r>
          </a:p>
        </p:txBody>
      </p:sp>
      <p:sp>
        <p:nvSpPr>
          <p:cNvPr id="21" name="Oval 20">
            <a:extLst>
              <a:ext uri="{FF2B5EF4-FFF2-40B4-BE49-F238E27FC236}">
                <a16:creationId xmlns:a16="http://schemas.microsoft.com/office/drawing/2014/main" id="{526FF262-2D3A-9255-E74D-50B57A799563}"/>
              </a:ext>
            </a:extLst>
          </p:cNvPr>
          <p:cNvSpPr/>
          <p:nvPr/>
        </p:nvSpPr>
        <p:spPr>
          <a:xfrm>
            <a:off x="997526" y="3519055"/>
            <a:ext cx="1134708" cy="1141636"/>
          </a:xfrm>
          <a:prstGeom prst="ellipse">
            <a:avLst/>
          </a:prstGeom>
          <a:solidFill>
            <a:srgbClr val="7030A0"/>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GB" dirty="0"/>
          </a:p>
        </p:txBody>
      </p:sp>
      <p:sp>
        <p:nvSpPr>
          <p:cNvPr id="22" name="Rectangle 21" descr="Gauge">
            <a:extLst>
              <a:ext uri="{FF2B5EF4-FFF2-40B4-BE49-F238E27FC236}">
                <a16:creationId xmlns:a16="http://schemas.microsoft.com/office/drawing/2014/main" id="{1D4B0FA0-1AA3-DEBF-CAB8-6DC935BCE368}"/>
              </a:ext>
            </a:extLst>
          </p:cNvPr>
          <p:cNvSpPr/>
          <p:nvPr/>
        </p:nvSpPr>
        <p:spPr>
          <a:xfrm>
            <a:off x="1251452" y="3718696"/>
            <a:ext cx="680022" cy="69272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4" name="TextBox 23">
            <a:extLst>
              <a:ext uri="{FF2B5EF4-FFF2-40B4-BE49-F238E27FC236}">
                <a16:creationId xmlns:a16="http://schemas.microsoft.com/office/drawing/2014/main" id="{5C6C68BE-13D0-26D1-BD03-0BED7C0C345F}"/>
              </a:ext>
            </a:extLst>
          </p:cNvPr>
          <p:cNvSpPr txBox="1"/>
          <p:nvPr/>
        </p:nvSpPr>
        <p:spPr>
          <a:xfrm>
            <a:off x="4298373" y="4879262"/>
            <a:ext cx="4942609" cy="1631216"/>
          </a:xfrm>
          <a:prstGeom prst="rect">
            <a:avLst/>
          </a:prstGeom>
          <a:noFill/>
        </p:spPr>
        <p:txBody>
          <a:bodyPr wrap="square">
            <a:spAutoFit/>
          </a:bodyPr>
          <a:lstStyle/>
          <a:p>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User Acceptance Testing (UAT):</a:t>
            </a:r>
            <a:r>
              <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rPr>
              <a:t>Conducted with actual end-users to confirm the system met their requirements and was ready for deployment.</a:t>
            </a:r>
          </a:p>
        </p:txBody>
      </p:sp>
      <p:sp>
        <p:nvSpPr>
          <p:cNvPr id="25" name="Oval 24">
            <a:extLst>
              <a:ext uri="{FF2B5EF4-FFF2-40B4-BE49-F238E27FC236}">
                <a16:creationId xmlns:a16="http://schemas.microsoft.com/office/drawing/2014/main" id="{845A749C-C910-9914-4A2D-7B8C5A12AF96}"/>
              </a:ext>
            </a:extLst>
          </p:cNvPr>
          <p:cNvSpPr/>
          <p:nvPr/>
        </p:nvSpPr>
        <p:spPr>
          <a:xfrm>
            <a:off x="5430983" y="3616036"/>
            <a:ext cx="1051582" cy="1058509"/>
          </a:xfrm>
          <a:prstGeom prst="ellipse">
            <a:avLst/>
          </a:prstGeom>
          <a:solidFill>
            <a:srgbClr val="00B0F0"/>
          </a:solidFill>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GB" dirty="0"/>
          </a:p>
        </p:txBody>
      </p:sp>
      <p:sp>
        <p:nvSpPr>
          <p:cNvPr id="26" name="Rectangle 25" descr="Arrow Circle">
            <a:extLst>
              <a:ext uri="{FF2B5EF4-FFF2-40B4-BE49-F238E27FC236}">
                <a16:creationId xmlns:a16="http://schemas.microsoft.com/office/drawing/2014/main" id="{1A6D23C2-63CE-44F4-FC89-4DC797DA3DE1}"/>
              </a:ext>
            </a:extLst>
          </p:cNvPr>
          <p:cNvSpPr/>
          <p:nvPr/>
        </p:nvSpPr>
        <p:spPr>
          <a:xfrm>
            <a:off x="5634246" y="3885052"/>
            <a:ext cx="638458" cy="52877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dirty="0"/>
          </a:p>
        </p:txBody>
      </p:sp>
      <mc:AlternateContent xmlns:mc="http://schemas.openxmlformats.org/markup-compatibility/2006">
        <mc:Choice xmlns:am3d="http://schemas.microsoft.com/office/drawing/2017/model3d" Requires="am3d">
          <p:graphicFrame>
            <p:nvGraphicFramePr>
              <p:cNvPr id="6" name="3D Model 5" descr="Orange Fall Leaves">
                <a:extLst>
                  <a:ext uri="{FF2B5EF4-FFF2-40B4-BE49-F238E27FC236}">
                    <a16:creationId xmlns:a16="http://schemas.microsoft.com/office/drawing/2014/main" id="{1EAAF9F8-6C8C-6B15-3A0D-00E511D3F1A9}"/>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14">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15"/>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Orange Fall Leaves">
                <a:extLst>
                  <a:ext uri="{FF2B5EF4-FFF2-40B4-BE49-F238E27FC236}">
                    <a16:creationId xmlns:a16="http://schemas.microsoft.com/office/drawing/2014/main" id="{1EAAF9F8-6C8C-6B15-3A0D-00E511D3F1A9}"/>
                  </a:ext>
                </a:extLst>
              </p:cNvPr>
              <p:cNvPicPr>
                <a:picLocks noGrp="1" noRot="1" noChangeAspect="1" noMove="1" noResize="1" noEditPoints="1" noAdjustHandles="1" noChangeArrowheads="1" noChangeShapeType="1" noCrop="1"/>
              </p:cNvPicPr>
              <p:nvPr/>
            </p:nvPicPr>
            <p:blipFill>
              <a:blip r:embed="rId15"/>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29986345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6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Deploymen</a:t>
            </a: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t</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78BF2CE0-A754-029E-8EE1-3D15CA68E557}"/>
              </a:ext>
            </a:extLst>
          </p:cNvPr>
          <p:cNvPicPr>
            <a:picLocks noChangeAspect="1"/>
          </p:cNvPicPr>
          <p:nvPr/>
        </p:nvPicPr>
        <p:blipFill>
          <a:blip r:embed="rId3"/>
          <a:stretch>
            <a:fillRect/>
          </a:stretch>
        </p:blipFill>
        <p:spPr>
          <a:xfrm>
            <a:off x="194872" y="981873"/>
            <a:ext cx="11722308" cy="5607212"/>
          </a:xfrm>
          <a:prstGeom prst="rect">
            <a:avLst/>
          </a:prstGeom>
          <a:pattFill prst="pct5">
            <a:fgClr>
              <a:schemeClr val="bg1">
                <a:lumMod val="95000"/>
              </a:schemeClr>
            </a:fgClr>
            <a:bgClr>
              <a:schemeClr val="bg1"/>
            </a:bgClr>
          </a:pattFill>
        </p:spPr>
      </p:pic>
    </p:spTree>
    <p:extLst>
      <p:ext uri="{BB962C8B-B14F-4D97-AF65-F5344CB8AC3E}">
        <p14:creationId xmlns:p14="http://schemas.microsoft.com/office/powerpoint/2010/main" val="1531665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Training</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8EAD44F3-BD0B-6308-A1CE-3B6EEF138DDA}"/>
              </a:ext>
            </a:extLst>
          </p:cNvPr>
          <p:cNvSpPr txBox="1"/>
          <p:nvPr/>
        </p:nvSpPr>
        <p:spPr>
          <a:xfrm>
            <a:off x="167675" y="4343661"/>
            <a:ext cx="6102926" cy="1938992"/>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Training Sessions</a:t>
            </a:r>
            <a:r>
              <a:rPr lang="en-US" sz="2000"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Conducted training sessions to familiarise users with the dashboard’s features and capabilities.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Provided hands-on demonstrations and tutorials to ensure users understood how to navigate and utilise the dashboard effectively.</a:t>
            </a:r>
          </a:p>
        </p:txBody>
      </p:sp>
      <p:pic>
        <p:nvPicPr>
          <p:cNvPr id="18" name="Picture 17">
            <a:extLst>
              <a:ext uri="{FF2B5EF4-FFF2-40B4-BE49-F238E27FC236}">
                <a16:creationId xmlns:a16="http://schemas.microsoft.com/office/drawing/2014/main" id="{EF185AF4-5A8B-2141-2149-4A1967186D0E}"/>
              </a:ext>
            </a:extLst>
          </p:cNvPr>
          <p:cNvPicPr>
            <a:picLocks noChangeAspect="1"/>
          </p:cNvPicPr>
          <p:nvPr/>
        </p:nvPicPr>
        <p:blipFill>
          <a:blip r:embed="rId3"/>
          <a:stretch>
            <a:fillRect/>
          </a:stretch>
        </p:blipFill>
        <p:spPr>
          <a:xfrm>
            <a:off x="6136654" y="822347"/>
            <a:ext cx="5569528" cy="3096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FF9CD77-D7C1-FD30-5D29-D044F5BC735D}"/>
              </a:ext>
            </a:extLst>
          </p:cNvPr>
          <p:cNvSpPr txBox="1"/>
          <p:nvPr/>
        </p:nvSpPr>
        <p:spPr>
          <a:xfrm>
            <a:off x="6285876" y="4459336"/>
            <a:ext cx="6100996" cy="1631216"/>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Support Channels: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Established support channels to offer ongoing assistance with any operational issues or questions.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Provided resources such as user manuals, FAQs, and contact information for technical support.</a:t>
            </a:r>
          </a:p>
        </p:txBody>
      </p:sp>
      <p:pic>
        <p:nvPicPr>
          <p:cNvPr id="6" name="Picture 5">
            <a:extLst>
              <a:ext uri="{FF2B5EF4-FFF2-40B4-BE49-F238E27FC236}">
                <a16:creationId xmlns:a16="http://schemas.microsoft.com/office/drawing/2014/main" id="{841B5113-3834-62E7-4F76-51070FDAADE4}"/>
              </a:ext>
            </a:extLst>
          </p:cNvPr>
          <p:cNvPicPr>
            <a:picLocks noChangeAspect="1"/>
          </p:cNvPicPr>
          <p:nvPr/>
        </p:nvPicPr>
        <p:blipFill>
          <a:blip r:embed="rId4"/>
          <a:stretch>
            <a:fillRect/>
          </a:stretch>
        </p:blipFill>
        <p:spPr>
          <a:xfrm>
            <a:off x="209862" y="967396"/>
            <a:ext cx="5456419" cy="5890604"/>
          </a:xfrm>
          <a:prstGeom prst="rect">
            <a:avLst/>
          </a:prstGeom>
        </p:spPr>
      </p:pic>
      <mc:AlternateContent xmlns:mc="http://schemas.openxmlformats.org/markup-compatibility/2006">
        <mc:Choice xmlns:am3d="http://schemas.microsoft.com/office/drawing/2017/model3d" Requires="am3d">
          <p:graphicFrame>
            <p:nvGraphicFramePr>
              <p:cNvPr id="7" name="3D Model 6" descr="Orange Fall Leaves">
                <a:extLst>
                  <a:ext uri="{FF2B5EF4-FFF2-40B4-BE49-F238E27FC236}">
                    <a16:creationId xmlns:a16="http://schemas.microsoft.com/office/drawing/2014/main" id="{D3426F12-FE1C-43FA-7163-E1B9394051F0}"/>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5">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6"/>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Orange Fall Leaves">
                <a:extLst>
                  <a:ext uri="{FF2B5EF4-FFF2-40B4-BE49-F238E27FC236}">
                    <a16:creationId xmlns:a16="http://schemas.microsoft.com/office/drawing/2014/main" id="{D3426F12-FE1C-43FA-7163-E1B9394051F0}"/>
                  </a:ext>
                </a:extLst>
              </p:cNvPr>
              <p:cNvPicPr>
                <a:picLocks noGrp="1" noRot="1" noChangeAspect="1" noMove="1" noResize="1" noEditPoints="1" noAdjustHandles="1" noChangeArrowheads="1" noChangeShapeType="1" noCrop="1"/>
              </p:cNvPicPr>
              <p:nvPr/>
            </p:nvPicPr>
            <p:blipFill>
              <a:blip r:embed="rId6"/>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7510037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Compliance</a:t>
            </a:r>
          </a:p>
        </p:txBody>
      </p:sp>
      <p:sp>
        <p:nvSpPr>
          <p:cNvPr id="10" name="TextBox 9">
            <a:extLst>
              <a:ext uri="{FF2B5EF4-FFF2-40B4-BE49-F238E27FC236}">
                <a16:creationId xmlns:a16="http://schemas.microsoft.com/office/drawing/2014/main" id="{929AA91D-0C85-FACB-01E2-D6F57978AD95}"/>
              </a:ext>
            </a:extLst>
          </p:cNvPr>
          <p:cNvSpPr txBox="1"/>
          <p:nvPr/>
        </p:nvSpPr>
        <p:spPr>
          <a:xfrm>
            <a:off x="5910440" y="2290686"/>
            <a:ext cx="6441455" cy="1815882"/>
          </a:xfrm>
          <a:prstGeom prst="rect">
            <a:avLst/>
          </a:prstGeom>
          <a:noFill/>
        </p:spPr>
        <p:txBody>
          <a:bodyPr wrap="squar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Data Handling Assurance</a:t>
            </a:r>
            <a:r>
              <a:rPr lang="en-US" sz="2800"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 All data used in this project has been handled in strict compliance with applicable laws and regulations. </a:t>
            </a:r>
          </a:p>
        </p:txBody>
      </p:sp>
      <p:pic>
        <p:nvPicPr>
          <p:cNvPr id="16" name="Picture 15">
            <a:extLst>
              <a:ext uri="{FF2B5EF4-FFF2-40B4-BE49-F238E27FC236}">
                <a16:creationId xmlns:a16="http://schemas.microsoft.com/office/drawing/2014/main" id="{9C35EA32-8AAA-FCFA-637A-BB7131A91FAC}"/>
              </a:ext>
            </a:extLst>
          </p:cNvPr>
          <p:cNvPicPr>
            <a:picLocks noChangeAspect="1"/>
          </p:cNvPicPr>
          <p:nvPr/>
        </p:nvPicPr>
        <p:blipFill>
          <a:blip r:embed="rId3"/>
          <a:stretch>
            <a:fillRect/>
          </a:stretch>
        </p:blipFill>
        <p:spPr>
          <a:xfrm>
            <a:off x="299857" y="857784"/>
            <a:ext cx="4916720" cy="50483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E5A3BD1E-79D8-31A7-0FE3-5B172A2A8B24}"/>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4">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5"/>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E5A3BD1E-79D8-31A7-0FE3-5B172A2A8B24}"/>
                  </a:ext>
                </a:extLst>
              </p:cNvPr>
              <p:cNvPicPr>
                <a:picLocks noGrp="1" noRot="1" noChangeAspect="1" noMove="1" noResize="1" noEditPoints="1" noAdjustHandles="1" noChangeArrowheads="1" noChangeShapeType="1" noCrop="1"/>
              </p:cNvPicPr>
              <p:nvPr/>
            </p:nvPicPr>
            <p:blipFill>
              <a:blip r:embed="rId5"/>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8641132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60">
          <a:fgClr>
            <a:schemeClr val="bg1">
              <a:lumMod val="95000"/>
            </a:schemeClr>
          </a:fgClr>
          <a:bgClr>
            <a:schemeClr val="bg1"/>
          </a:bgClr>
        </a:patt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extBox 7">
            <a:extLst>
              <a:ext uri="{FF2B5EF4-FFF2-40B4-BE49-F238E27FC236}">
                <a16:creationId xmlns:a16="http://schemas.microsoft.com/office/drawing/2014/main" id="{7688B537-64AE-320F-3DC4-B2EA6765173D}"/>
              </a:ext>
            </a:extLst>
          </p:cNvPr>
          <p:cNvGraphicFramePr/>
          <p:nvPr>
            <p:extLst>
              <p:ext uri="{D42A27DB-BD31-4B8C-83A1-F6EECF244321}">
                <p14:modId xmlns:p14="http://schemas.microsoft.com/office/powerpoint/2010/main" val="2879991875"/>
              </p:ext>
            </p:extLst>
          </p:nvPr>
        </p:nvGraphicFramePr>
        <p:xfrm>
          <a:off x="671946" y="1692989"/>
          <a:ext cx="10515600" cy="3777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2791C38E-247B-D698-8190-D8ED6602F1A9}"/>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Monitoring And Feedback</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9E5913A7-676F-A322-28C5-8C02700AB303}"/>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8">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9"/>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9E5913A7-676F-A322-28C5-8C02700AB303}"/>
                  </a:ext>
                </a:extLst>
              </p:cNvPr>
              <p:cNvPicPr>
                <a:picLocks noGrp="1" noRot="1" noChangeAspect="1" noMove="1" noResize="1" noEditPoints="1" noAdjustHandles="1" noChangeArrowheads="1" noChangeShapeType="1" noCrop="1"/>
              </p:cNvPicPr>
              <p:nvPr/>
            </p:nvPicPr>
            <p:blipFill>
              <a:blip r:embed="rId9"/>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0464406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EC8804-C258-180B-884B-60B63E524AD1}"/>
              </a:ext>
            </a:extLst>
          </p:cNvPr>
          <p:cNvPicPr>
            <a:picLocks noChangeAspect="1"/>
          </p:cNvPicPr>
          <p:nvPr/>
        </p:nvPicPr>
        <p:blipFill>
          <a:blip r:embed="rId2"/>
          <a:srcRect t="5392" b="10965"/>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B6E6597-3828-21A1-D42F-0D73CFC20801}"/>
              </a:ext>
            </a:extLst>
          </p:cNvPr>
          <p:cNvSpPr txBox="1"/>
          <p:nvPr/>
        </p:nvSpPr>
        <p:spPr>
          <a:xfrm>
            <a:off x="841247" y="914400"/>
            <a:ext cx="5799395" cy="3427867"/>
          </a:xfrm>
          <a:prstGeom prst="rect">
            <a:avLst/>
          </a:prstGeom>
        </p:spPr>
        <p:txBody>
          <a:bodyPr vert="horz" lIns="91440" tIns="45720" rIns="91440" bIns="45720" rtlCol="0" anchor="t">
            <a:normAutofit/>
          </a:bodyPr>
          <a:lstStyle/>
          <a:p>
            <a:pPr>
              <a:spcBef>
                <a:spcPct val="0"/>
              </a:spcBef>
              <a:spcAft>
                <a:spcPts val="600"/>
              </a:spcAft>
            </a:pPr>
            <a:r>
              <a:rPr lang="en-US" sz="6600" dirty="0">
                <a:solidFill>
                  <a:srgbClr val="FFFFFF"/>
                </a:solidFill>
                <a:latin typeface="Aharoni" panose="02010803020104030203" pitchFamily="2" charset="-79"/>
                <a:cs typeface="Angsana New" panose="02020603050405020304" pitchFamily="18" charset="-34"/>
              </a:rPr>
              <a:t>Dashboard</a:t>
            </a:r>
          </a:p>
        </p:txBody>
      </p:sp>
    </p:spTree>
    <p:extLst>
      <p:ext uri="{BB962C8B-B14F-4D97-AF65-F5344CB8AC3E}">
        <p14:creationId xmlns:p14="http://schemas.microsoft.com/office/powerpoint/2010/main" val="3231983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alpha val="66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86099"/>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Recruitment</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mc:AlternateContent xmlns:mc="http://schemas.openxmlformats.org/markup-compatibility/2006">
        <mc:Choice xmlns:am3d="http://schemas.microsoft.com/office/drawing/2017/model3d" Requires="am3d">
          <p:graphicFrame>
            <p:nvGraphicFramePr>
              <p:cNvPr id="6" name="3D Model 5" descr="Orange Fall Leaves">
                <a:extLst>
                  <a:ext uri="{FF2B5EF4-FFF2-40B4-BE49-F238E27FC236}">
                    <a16:creationId xmlns:a16="http://schemas.microsoft.com/office/drawing/2014/main" id="{DF52058F-720B-308F-DCF9-8E029BEBA530}"/>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2">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3"/>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Orange Fall Leaves">
                <a:extLst>
                  <a:ext uri="{FF2B5EF4-FFF2-40B4-BE49-F238E27FC236}">
                    <a16:creationId xmlns:a16="http://schemas.microsoft.com/office/drawing/2014/main" id="{DF52058F-720B-308F-DCF9-8E029BEBA530}"/>
                  </a:ext>
                </a:extLst>
              </p:cNvPr>
              <p:cNvPicPr>
                <a:picLocks noGrp="1" noRot="1" noChangeAspect="1" noMove="1" noResize="1" noEditPoints="1" noAdjustHandles="1" noChangeArrowheads="1" noChangeShapeType="1" noCrop="1"/>
              </p:cNvPicPr>
              <p:nvPr/>
            </p:nvPicPr>
            <p:blipFill>
              <a:blip r:embed="rId3"/>
              <a:stretch>
                <a:fillRect/>
              </a:stretch>
            </p:blipFill>
            <p:spPr>
              <a:xfrm rot="13121781">
                <a:off x="11063818" y="-112726"/>
                <a:ext cx="822121" cy="953859"/>
              </a:xfrm>
              <a:prstGeom prst="rect">
                <a:avLst/>
              </a:prstGeom>
            </p:spPr>
          </p:pic>
        </mc:Fallback>
      </mc:AlternateContent>
      <p:pic>
        <p:nvPicPr>
          <p:cNvPr id="4" name="Picture 3">
            <a:extLst>
              <a:ext uri="{FF2B5EF4-FFF2-40B4-BE49-F238E27FC236}">
                <a16:creationId xmlns:a16="http://schemas.microsoft.com/office/drawing/2014/main" id="{1A20F5AB-3DAF-4273-146A-A6085CC5E233}"/>
              </a:ext>
            </a:extLst>
          </p:cNvPr>
          <p:cNvPicPr>
            <a:picLocks noChangeAspect="1"/>
          </p:cNvPicPr>
          <p:nvPr/>
        </p:nvPicPr>
        <p:blipFill>
          <a:blip r:embed="rId4"/>
          <a:stretch>
            <a:fillRect/>
          </a:stretch>
        </p:blipFill>
        <p:spPr>
          <a:xfrm>
            <a:off x="464695" y="908585"/>
            <a:ext cx="11242623" cy="5672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70475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000">
            <a:alpha val="66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86099"/>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Performance</a:t>
            </a:r>
          </a:p>
        </p:txBody>
      </p:sp>
      <mc:AlternateContent xmlns:mc="http://schemas.openxmlformats.org/markup-compatibility/2006">
        <mc:Choice xmlns:am3d="http://schemas.microsoft.com/office/drawing/2017/model3d" Requires="am3d">
          <p:graphicFrame>
            <p:nvGraphicFramePr>
              <p:cNvPr id="6" name="3D Model 5" descr="Orange Fall Leaves">
                <a:extLst>
                  <a:ext uri="{FF2B5EF4-FFF2-40B4-BE49-F238E27FC236}">
                    <a16:creationId xmlns:a16="http://schemas.microsoft.com/office/drawing/2014/main" id="{DE1A8DEB-F737-458C-3CA4-CD9C4E5F2A56}"/>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2">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3"/>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Orange Fall Leaves">
                <a:extLst>
                  <a:ext uri="{FF2B5EF4-FFF2-40B4-BE49-F238E27FC236}">
                    <a16:creationId xmlns:a16="http://schemas.microsoft.com/office/drawing/2014/main" id="{DE1A8DEB-F737-458C-3CA4-CD9C4E5F2A56}"/>
                  </a:ext>
                </a:extLst>
              </p:cNvPr>
              <p:cNvPicPr>
                <a:picLocks noGrp="1" noRot="1" noChangeAspect="1" noMove="1" noResize="1" noEditPoints="1" noAdjustHandles="1" noChangeArrowheads="1" noChangeShapeType="1" noCrop="1"/>
              </p:cNvPicPr>
              <p:nvPr/>
            </p:nvPicPr>
            <p:blipFill>
              <a:blip r:embed="rId3"/>
              <a:stretch>
                <a:fillRect/>
              </a:stretch>
            </p:blipFill>
            <p:spPr>
              <a:xfrm rot="13121781">
                <a:off x="11063818" y="-112726"/>
                <a:ext cx="822121" cy="953859"/>
              </a:xfrm>
              <a:prstGeom prst="rect">
                <a:avLst/>
              </a:prstGeom>
            </p:spPr>
          </p:pic>
        </mc:Fallback>
      </mc:AlternateContent>
      <p:pic>
        <p:nvPicPr>
          <p:cNvPr id="4" name="Picture 3">
            <a:extLst>
              <a:ext uri="{FF2B5EF4-FFF2-40B4-BE49-F238E27FC236}">
                <a16:creationId xmlns:a16="http://schemas.microsoft.com/office/drawing/2014/main" id="{F9B2B9BF-90EC-B2D2-E79D-36934F25CC09}"/>
              </a:ext>
            </a:extLst>
          </p:cNvPr>
          <p:cNvPicPr>
            <a:picLocks noChangeAspect="1"/>
          </p:cNvPicPr>
          <p:nvPr/>
        </p:nvPicPr>
        <p:blipFill>
          <a:blip r:embed="rId4"/>
          <a:stretch>
            <a:fillRect/>
          </a:stretch>
        </p:blipFill>
        <p:spPr>
          <a:xfrm>
            <a:off x="584616" y="947391"/>
            <a:ext cx="11122701" cy="5648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31435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000">
            <a:alpha val="71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86099"/>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Productivity</a:t>
            </a:r>
          </a:p>
        </p:txBody>
      </p:sp>
      <p:pic>
        <p:nvPicPr>
          <p:cNvPr id="5" name="Picture 4">
            <a:extLst>
              <a:ext uri="{FF2B5EF4-FFF2-40B4-BE49-F238E27FC236}">
                <a16:creationId xmlns:a16="http://schemas.microsoft.com/office/drawing/2014/main" id="{87836CBF-0C37-B4B1-D5C0-97D18E2453EA}"/>
              </a:ext>
            </a:extLst>
          </p:cNvPr>
          <p:cNvPicPr>
            <a:picLocks noChangeAspect="1"/>
          </p:cNvPicPr>
          <p:nvPr/>
        </p:nvPicPr>
        <p:blipFill>
          <a:blip r:embed="rId2"/>
          <a:stretch>
            <a:fillRect/>
          </a:stretch>
        </p:blipFill>
        <p:spPr>
          <a:xfrm>
            <a:off x="569626" y="1104575"/>
            <a:ext cx="10927830" cy="53112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m3d="http://schemas.microsoft.com/office/drawing/2017/model3d" Requires="am3d">
          <p:graphicFrame>
            <p:nvGraphicFramePr>
              <p:cNvPr id="6" name="3D Model 5" descr="Orange Fall Leaves">
                <a:extLst>
                  <a:ext uri="{FF2B5EF4-FFF2-40B4-BE49-F238E27FC236}">
                    <a16:creationId xmlns:a16="http://schemas.microsoft.com/office/drawing/2014/main" id="{52D80AC1-EC06-0245-0353-E751C0631BBD}"/>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3">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Orange Fall Leaves">
                <a:extLst>
                  <a:ext uri="{FF2B5EF4-FFF2-40B4-BE49-F238E27FC236}">
                    <a16:creationId xmlns:a16="http://schemas.microsoft.com/office/drawing/2014/main" id="{52D80AC1-EC06-0245-0353-E751C0631BBD}"/>
                  </a:ext>
                </a:extLst>
              </p:cNvPr>
              <p:cNvPicPr>
                <a:picLocks noGrp="1" noRot="1" noChangeAspect="1" noMove="1" noResize="1" noEditPoints="1" noAdjustHandles="1" noChangeArrowheads="1" noChangeShapeType="1" noCrop="1"/>
              </p:cNvPicPr>
              <p:nvPr/>
            </p:nvPicPr>
            <p:blipFill>
              <a:blip r:embed="rId4"/>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13544650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6099">
            <a:alpha val="36000"/>
          </a:srgbClr>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osaic of colorful geometric shapes">
            <a:extLst>
              <a:ext uri="{FF2B5EF4-FFF2-40B4-BE49-F238E27FC236}">
                <a16:creationId xmlns:a16="http://schemas.microsoft.com/office/drawing/2014/main" id="{D4D38E10-3706-AFA7-5A21-F8A409F49C8C}"/>
              </a:ext>
            </a:extLst>
          </p:cNvPr>
          <p:cNvPicPr>
            <a:picLocks noChangeAspect="1"/>
          </p:cNvPicPr>
          <p:nvPr/>
        </p:nvPicPr>
        <p:blipFill>
          <a:blip r:embed="rId2"/>
          <a:srcRect r="16006"/>
          <a:stretch/>
        </p:blipFill>
        <p:spPr>
          <a:xfrm>
            <a:off x="616368" y="596644"/>
            <a:ext cx="6654570" cy="5664712"/>
          </a:xfrm>
          <a:prstGeom prst="rect">
            <a:avLst/>
          </a:prstGeom>
        </p:spPr>
      </p:pic>
      <p:sp>
        <p:nvSpPr>
          <p:cNvPr id="2" name="Title 1">
            <a:extLst>
              <a:ext uri="{FF2B5EF4-FFF2-40B4-BE49-F238E27FC236}">
                <a16:creationId xmlns:a16="http://schemas.microsoft.com/office/drawing/2014/main" id="{5160F523-7437-4ECF-823B-28F4AB0E0E57}"/>
              </a:ext>
            </a:extLst>
          </p:cNvPr>
          <p:cNvSpPr>
            <a:spLocks noGrp="1"/>
          </p:cNvSpPr>
          <p:nvPr>
            <p:ph type="ctrTitle"/>
          </p:nvPr>
        </p:nvSpPr>
        <p:spPr>
          <a:xfrm>
            <a:off x="7300210" y="1934857"/>
            <a:ext cx="4891790" cy="2798746"/>
          </a:xfrm>
          <a:noFill/>
        </p:spPr>
        <p:txBody>
          <a:bodyPr vert="horz" lIns="91440" tIns="45720" rIns="91440" bIns="45720" rtlCol="0" anchor="ctr">
            <a:noAutofit/>
          </a:bodyPr>
          <a:lstStyle/>
          <a:p>
            <a:pPr>
              <a:lnSpc>
                <a:spcPct val="90000"/>
              </a:lnSpc>
            </a:pPr>
            <a:r>
              <a:rPr lang="en-US" sz="4800" b="1" dirty="0">
                <a:solidFill>
                  <a:srgbClr val="FFFF00"/>
                </a:solidFill>
                <a:latin typeface="Algerian" panose="04020705040A02060702" pitchFamily="82" charset="0"/>
                <a:cs typeface="Aldhabi" panose="020F0502020204030204" pitchFamily="2" charset="-78"/>
              </a:rPr>
              <a:t>Welcome to the HR Analytics Project</a:t>
            </a:r>
            <a:br>
              <a:rPr lang="en-US" sz="4800" dirty="0">
                <a:solidFill>
                  <a:srgbClr val="FFFF00"/>
                </a:solidFill>
                <a:latin typeface="Algerian" panose="04020705040A02060702" pitchFamily="82" charset="0"/>
                <a:cs typeface="Aldhabi" panose="020F0502020204030204" pitchFamily="2" charset="-78"/>
              </a:rPr>
            </a:br>
            <a:endParaRPr lang="en-US" sz="4800" kern="1200" dirty="0">
              <a:solidFill>
                <a:srgbClr val="FFFF00"/>
              </a:solidFill>
              <a:latin typeface="Algerian" panose="04020705040A02060702" pitchFamily="82" charset="0"/>
              <a:cs typeface="Aldhabi" panose="020F0502020204030204" pitchFamily="2" charset="-78"/>
            </a:endParaRPr>
          </a:p>
        </p:txBody>
      </p:sp>
      <mc:AlternateContent xmlns:mc="http://schemas.openxmlformats.org/markup-compatibility/2006">
        <mc:Choice xmlns:am3d="http://schemas.microsoft.com/office/drawing/2017/model3d" Requires="am3d">
          <p:graphicFrame>
            <p:nvGraphicFramePr>
              <p:cNvPr id="5" name="3D Model 4" descr="Orange Fall Leaves">
                <a:extLst>
                  <a:ext uri="{FF2B5EF4-FFF2-40B4-BE49-F238E27FC236}">
                    <a16:creationId xmlns:a16="http://schemas.microsoft.com/office/drawing/2014/main" id="{824DDD29-416E-F715-4FB4-5BB35112C2B5}"/>
                  </a:ext>
                </a:extLst>
              </p:cNvPr>
              <p:cNvGraphicFramePr>
                <a:graphicFrameLocks noChangeAspect="1"/>
              </p:cNvGraphicFramePr>
              <p:nvPr>
                <p:extLst>
                  <p:ext uri="{D42A27DB-BD31-4B8C-83A1-F6EECF244321}">
                    <p14:modId xmlns:p14="http://schemas.microsoft.com/office/powerpoint/2010/main" val="4234197707"/>
                  </p:ext>
                </p:extLst>
              </p:nvPr>
            </p:nvGraphicFramePr>
            <p:xfrm rot="13121781">
              <a:off x="10654454" y="-256470"/>
              <a:ext cx="1148847" cy="1332942"/>
            </p:xfrm>
            <a:graphic>
              <a:graphicData uri="http://schemas.microsoft.com/office/drawing/2017/model3d">
                <am3d:model3d r:embed="rId3">
                  <am3d:spPr>
                    <a:xfrm rot="13121781">
                      <a:off x="0" y="0"/>
                      <a:ext cx="1148847" cy="1332942"/>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791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Orange Fall Leaves">
                <a:extLst>
                  <a:ext uri="{FF2B5EF4-FFF2-40B4-BE49-F238E27FC236}">
                    <a16:creationId xmlns:a16="http://schemas.microsoft.com/office/drawing/2014/main" id="{824DDD29-416E-F715-4FB4-5BB35112C2B5}"/>
                  </a:ext>
                </a:extLst>
              </p:cNvPr>
              <p:cNvPicPr>
                <a:picLocks noGrp="1" noRot="1" noChangeAspect="1" noMove="1" noResize="1" noEditPoints="1" noAdjustHandles="1" noChangeArrowheads="1" noChangeShapeType="1" noCrop="1"/>
              </p:cNvPicPr>
              <p:nvPr/>
            </p:nvPicPr>
            <p:blipFill>
              <a:blip r:embed="rId4"/>
              <a:stretch>
                <a:fillRect/>
              </a:stretch>
            </p:blipFill>
            <p:spPr>
              <a:xfrm rot="13121781">
                <a:off x="10654454" y="-256470"/>
                <a:ext cx="1148847" cy="1332942"/>
              </a:xfrm>
              <a:prstGeom prst="rect">
                <a:avLst/>
              </a:prstGeom>
            </p:spPr>
          </p:pic>
        </mc:Fallback>
      </mc:AlternateContent>
    </p:spTree>
    <p:extLst>
      <p:ext uri="{BB962C8B-B14F-4D97-AF65-F5344CB8AC3E}">
        <p14:creationId xmlns:p14="http://schemas.microsoft.com/office/powerpoint/2010/main" val="8993874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alpha val="71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86099"/>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2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Remuneration</a:t>
            </a:r>
            <a:endPar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C81177AE-5A24-A6B1-CFA9-88FDEC738B71}"/>
              </a:ext>
            </a:extLst>
          </p:cNvPr>
          <p:cNvPicPr>
            <a:picLocks noChangeAspect="1"/>
          </p:cNvPicPr>
          <p:nvPr/>
        </p:nvPicPr>
        <p:blipFill>
          <a:blip r:embed="rId2"/>
          <a:stretch>
            <a:fillRect/>
          </a:stretch>
        </p:blipFill>
        <p:spPr>
          <a:xfrm>
            <a:off x="614596" y="909703"/>
            <a:ext cx="11227633" cy="55060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839462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alpha val="66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B917A6"/>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2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Finance</a:t>
            </a:r>
            <a:endPar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2B125FDC-A709-503B-F3C5-DF56174E6F29}"/>
              </a:ext>
            </a:extLst>
          </p:cNvPr>
          <p:cNvPicPr>
            <a:picLocks noChangeAspect="1"/>
          </p:cNvPicPr>
          <p:nvPr/>
        </p:nvPicPr>
        <p:blipFill>
          <a:blip r:embed="rId2"/>
          <a:stretch>
            <a:fillRect/>
          </a:stretch>
        </p:blipFill>
        <p:spPr>
          <a:xfrm>
            <a:off x="614597" y="1114101"/>
            <a:ext cx="10987790" cy="5226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m3d="http://schemas.microsoft.com/office/drawing/2017/model3d" Requires="am3d">
          <p:graphicFrame>
            <p:nvGraphicFramePr>
              <p:cNvPr id="6" name="3D Model 5" descr="Orange Fall Leaves">
                <a:extLst>
                  <a:ext uri="{FF2B5EF4-FFF2-40B4-BE49-F238E27FC236}">
                    <a16:creationId xmlns:a16="http://schemas.microsoft.com/office/drawing/2014/main" id="{7363A47F-38C7-B301-2AEA-838C9BE3FF05}"/>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3">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Orange Fall Leaves">
                <a:extLst>
                  <a:ext uri="{FF2B5EF4-FFF2-40B4-BE49-F238E27FC236}">
                    <a16:creationId xmlns:a16="http://schemas.microsoft.com/office/drawing/2014/main" id="{7363A47F-38C7-B301-2AEA-838C9BE3FF05}"/>
                  </a:ext>
                </a:extLst>
              </p:cNvPr>
              <p:cNvPicPr>
                <a:picLocks noGrp="1" noRot="1" noChangeAspect="1" noMove="1" noResize="1" noEditPoints="1" noAdjustHandles="1" noChangeArrowheads="1" noChangeShapeType="1" noCrop="1"/>
              </p:cNvPicPr>
              <p:nvPr/>
            </p:nvPicPr>
            <p:blipFill>
              <a:blip r:embed="rId4"/>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1667428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2817C8-3DFC-0890-3917-14CDC9E375FC}"/>
              </a:ext>
            </a:extLst>
          </p:cNvPr>
          <p:cNvPicPr>
            <a:picLocks noChangeAspect="1"/>
          </p:cNvPicPr>
          <p:nvPr/>
        </p:nvPicPr>
        <p:blipFill>
          <a:blip r:embed="rId2"/>
          <a:srcRect t="7275" r="1" b="1"/>
          <a:stretch/>
        </p:blipFill>
        <p:spPr>
          <a:xfrm>
            <a:off x="594360" y="596644"/>
            <a:ext cx="11007454" cy="5664712"/>
          </a:xfrm>
          <a:prstGeom prst="rect">
            <a:avLst/>
          </a:prstGeom>
        </p:spPr>
      </p:pic>
    </p:spTree>
    <p:extLst>
      <p:ext uri="{BB962C8B-B14F-4D97-AF65-F5344CB8AC3E}">
        <p14:creationId xmlns:p14="http://schemas.microsoft.com/office/powerpoint/2010/main" val="3371043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91C38E-247B-D698-8190-D8ED6602F1A9}"/>
              </a:ext>
            </a:extLst>
          </p:cNvPr>
          <p:cNvSpPr/>
          <p:nvPr/>
        </p:nvSpPr>
        <p:spPr>
          <a:xfrm>
            <a:off x="838200" y="365125"/>
            <a:ext cx="10515601" cy="798657"/>
          </a:xfrm>
          <a:prstGeom prst="rect">
            <a:avLst/>
          </a:prstGeom>
        </p:spPr>
        <p:txBody>
          <a:bodyPr vert="horz" lIns="91440" tIns="45720" rIns="91440" bIns="45720" rtlCol="0" anchor="b">
            <a:normAutofit fontScale="92500" lnSpcReduction="10000"/>
          </a:bodyPr>
          <a:lstStyle/>
          <a:p>
            <a:pPr marL="0" marR="0" lvl="0" indent="0" fontAlgn="auto">
              <a:spcBef>
                <a:spcPct val="0"/>
              </a:spcBef>
              <a:spcAft>
                <a:spcPts val="600"/>
              </a:spcAft>
              <a:buClrTx/>
              <a:buSzTx/>
              <a:tabLst/>
              <a:defRPr/>
            </a:pPr>
            <a:endParaRPr kumimoji="0" lang="en-US" sz="5400" b="1" i="0" u="none" strike="noStrike" kern="1200" cap="none" spc="0" normalizeH="0" baseline="0" noProof="0" dirty="0">
              <a:ln>
                <a:solidFill>
                  <a:srgbClr val="FFC000"/>
                </a:solidFill>
              </a:ln>
              <a:gradFill>
                <a:gsLst>
                  <a:gs pos="100000">
                    <a:schemeClr val="tx2"/>
                  </a:gs>
                  <a:gs pos="0">
                    <a:schemeClr val="accent1"/>
                  </a:gs>
                </a:gsLst>
                <a:lin ang="0" scaled="1"/>
              </a:gradFill>
              <a:effectLst>
                <a:outerShdw blurRad="50800" dist="50800" dir="5400000" algn="ctr" rotWithShape="0">
                  <a:prstClr val="white"/>
                </a:outerShdw>
              </a:effectLst>
              <a:uLnTx/>
              <a:uFillTx/>
              <a:latin typeface="Aharoni" panose="02010803020104030203" pitchFamily="2" charset="-79"/>
              <a:ea typeface="+mn-ea"/>
              <a:cs typeface="Angsana New" panose="02020603050405020304" pitchFamily="18" charset="-34"/>
            </a:endParaRPr>
          </a:p>
        </p:txBody>
      </p:sp>
      <p:graphicFrame>
        <p:nvGraphicFramePr>
          <p:cNvPr id="23" name="TextBox 2">
            <a:extLst>
              <a:ext uri="{FF2B5EF4-FFF2-40B4-BE49-F238E27FC236}">
                <a16:creationId xmlns:a16="http://schemas.microsoft.com/office/drawing/2014/main" id="{119F896A-F45C-8AED-E22E-B06908DD4118}"/>
              </a:ext>
            </a:extLst>
          </p:cNvPr>
          <p:cNvGraphicFramePr/>
          <p:nvPr>
            <p:extLst>
              <p:ext uri="{D42A27DB-BD31-4B8C-83A1-F6EECF244321}">
                <p14:modId xmlns:p14="http://schemas.microsoft.com/office/powerpoint/2010/main" val="1955635689"/>
              </p:ext>
            </p:extLst>
          </p:nvPr>
        </p:nvGraphicFramePr>
        <p:xfrm>
          <a:off x="259830" y="884420"/>
          <a:ext cx="11932170" cy="5741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78BC46D6-94BA-C6DD-68B8-046093EF5462}"/>
              </a:ext>
            </a:extLst>
          </p:cNvPr>
          <p:cNvSpPr/>
          <p:nvPr/>
        </p:nvSpPr>
        <p:spPr>
          <a:xfrm>
            <a:off x="0" y="0"/>
            <a:ext cx="12192000" cy="692727"/>
          </a:xfrm>
          <a:prstGeom prst="rect">
            <a:avLst/>
          </a:prstGeom>
          <a:solidFill>
            <a:srgbClr val="B917A6"/>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Recommendations</a:t>
            </a:r>
            <a:endParaRPr kumimoji="0" lang="en-GB" sz="40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DD428522-E72E-A1F9-67CB-1176124FE756}"/>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8">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9"/>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DD428522-E72E-A1F9-67CB-1176124FE756}"/>
                  </a:ext>
                </a:extLst>
              </p:cNvPr>
              <p:cNvPicPr>
                <a:picLocks noGrp="1" noRot="1" noChangeAspect="1" noMove="1" noResize="1" noEditPoints="1" noAdjustHandles="1" noChangeArrowheads="1" noChangeShapeType="1" noCrop="1"/>
              </p:cNvPicPr>
              <p:nvPr/>
            </p:nvPicPr>
            <p:blipFill>
              <a:blip r:embed="rId9"/>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31347083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19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2791C38E-247B-D698-8190-D8ED6602F1A9}"/>
              </a:ext>
            </a:extLst>
          </p:cNvPr>
          <p:cNvSpPr/>
          <p:nvPr/>
        </p:nvSpPr>
        <p:spPr>
          <a:xfrm>
            <a:off x="0" y="0"/>
            <a:ext cx="12192000" cy="692727"/>
          </a:xfrm>
          <a:prstGeom prst="rect">
            <a:avLst/>
          </a:prstGeom>
          <a:solidFill>
            <a:srgbClr val="B917A6"/>
          </a:solidFill>
          <a:ln w="19050" cap="flat" cmpd="sng" algn="ctr">
            <a:solidFill>
              <a:srgbClr val="156082">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Strategies for Improvement</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D346EA66-D8F4-1E50-7AF3-444101E06808}"/>
              </a:ext>
            </a:extLst>
          </p:cNvPr>
          <p:cNvSpPr txBox="1"/>
          <p:nvPr/>
        </p:nvSpPr>
        <p:spPr>
          <a:xfrm>
            <a:off x="119922" y="750527"/>
            <a:ext cx="11914909" cy="5940088"/>
          </a:xfrm>
          <a:prstGeom prst="rect">
            <a:avLst/>
          </a:prstGeom>
          <a:pattFill prst="pct5">
            <a:fgClr>
              <a:srgbClr val="F2E6EF"/>
            </a:fgClr>
            <a:bgClr>
              <a:schemeClr val="bg1"/>
            </a:bgClr>
          </a:patt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Optimise Recruitment Strategies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Enhance Job Portals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Increase investment in job portal advertising due to high conversion rates.</a:t>
            </a: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Revamp Company Website</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Improve the careers section for better candidate engagement.</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Leverage Job Fairs: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Expand participation in job fairs for direct recruitment success.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Strengthen Referral Program: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Offer incentives and training to boost employee referrals.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Enhance Employee Productivity:</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Reduce Overtime: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Implement workload management strategies in HR and IT to prevent burnout.</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Offer Flexible Work Arrangements: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Provide options for flexible working to improve work-life balance</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Introduce Employee Support Programs: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Implement wellness and support programs to reduce absenteeism and enhance productivity.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Improve Performance Management:</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Support Low Performers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Provide targeted training and support in the Sales department to improve performance.</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Track and Improve Performance</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Utilise performance tracking systems to identify and address issues promptly and recognise high performers.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Ensure Fair Compensation</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Conduct regular reviews to ensure fairness in salary and bonus distribution, effectively motivating employees.</a:t>
            </a:r>
          </a:p>
        </p:txBody>
      </p:sp>
      <mc:AlternateContent xmlns:mc="http://schemas.openxmlformats.org/markup-compatibility/2006">
        <mc:Choice xmlns:am3d="http://schemas.microsoft.com/office/drawing/2017/model3d" Requires="am3d">
          <p:graphicFrame>
            <p:nvGraphicFramePr>
              <p:cNvPr id="2" name="3D Model 1" descr="Orange Fall Leaves">
                <a:extLst>
                  <a:ext uri="{FF2B5EF4-FFF2-40B4-BE49-F238E27FC236}">
                    <a16:creationId xmlns:a16="http://schemas.microsoft.com/office/drawing/2014/main" id="{5F855A8C-4F0B-4109-6BD2-93981BEB41CA}"/>
                  </a:ext>
                </a:extLst>
              </p:cNvPr>
              <p:cNvGraphicFramePr>
                <a:graphicFrameLocks noChangeAspect="1"/>
              </p:cNvGraphicFramePr>
              <p:nvPr/>
            </p:nvGraphicFramePr>
            <p:xfrm rot="13121781">
              <a:off x="11063818" y="-112726"/>
              <a:ext cx="822121" cy="953859"/>
            </p:xfrm>
            <a:graphic>
              <a:graphicData uri="http://schemas.microsoft.com/office/drawing/2017/model3d">
                <am3d:model3d r:embed="rId3">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range Fall Leaves">
                <a:extLst>
                  <a:ext uri="{FF2B5EF4-FFF2-40B4-BE49-F238E27FC236}">
                    <a16:creationId xmlns:a16="http://schemas.microsoft.com/office/drawing/2014/main" id="{5F855A8C-4F0B-4109-6BD2-93981BEB41CA}"/>
                  </a:ext>
                </a:extLst>
              </p:cNvPr>
              <p:cNvPicPr>
                <a:picLocks noGrp="1" noRot="1" noChangeAspect="1" noMove="1" noResize="1" noEditPoints="1" noAdjustHandles="1" noChangeArrowheads="1" noChangeShapeType="1" noCrop="1"/>
              </p:cNvPicPr>
              <p:nvPr/>
            </p:nvPicPr>
            <p:blipFill>
              <a:blip r:embed="rId4"/>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10046767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5D04EDE-83AD-2733-409A-024DD16AFE13}"/>
              </a:ext>
            </a:extLst>
          </p:cNvPr>
          <p:cNvSpPr txBox="1"/>
          <p:nvPr/>
        </p:nvSpPr>
        <p:spPr>
          <a:xfrm>
            <a:off x="2263515" y="1184222"/>
            <a:ext cx="205365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C000"/>
                </a:solidFill>
                <a:effectLst/>
                <a:uLnTx/>
                <a:uFillTx/>
                <a:latin typeface="Avenir Next LT Pro"/>
                <a:ea typeface="+mn-ea"/>
                <a:cs typeface="+mn-cs"/>
              </a:rPr>
              <a:t>Remuneration</a:t>
            </a:r>
          </a:p>
        </p:txBody>
      </p:sp>
      <p:pic>
        <p:nvPicPr>
          <p:cNvPr id="6" name="Picture 5">
            <a:extLst>
              <a:ext uri="{FF2B5EF4-FFF2-40B4-BE49-F238E27FC236}">
                <a16:creationId xmlns:a16="http://schemas.microsoft.com/office/drawing/2014/main" id="{11B65672-A7E2-FFBE-260D-23D423368866}"/>
              </a:ext>
            </a:extLst>
          </p:cNvPr>
          <p:cNvPicPr>
            <a:picLocks noChangeAspect="1"/>
          </p:cNvPicPr>
          <p:nvPr/>
        </p:nvPicPr>
        <p:blipFill>
          <a:blip r:embed="rId2">
            <a:duotone>
              <a:schemeClr val="accent4">
                <a:shade val="45000"/>
                <a:satMod val="135000"/>
              </a:schemeClr>
              <a:prstClr val="white"/>
            </a:duotone>
          </a:blip>
          <a:stretch>
            <a:fillRect/>
          </a:stretch>
        </p:blipFill>
        <p:spPr>
          <a:xfrm>
            <a:off x="2937736" y="1094822"/>
            <a:ext cx="658425" cy="422591"/>
          </a:xfrm>
          <a:prstGeom prst="rect">
            <a:avLst/>
          </a:prstGeom>
        </p:spPr>
      </p:pic>
      <p:sp>
        <p:nvSpPr>
          <p:cNvPr id="24" name="Rectangle 23">
            <a:extLst>
              <a:ext uri="{FF2B5EF4-FFF2-40B4-BE49-F238E27FC236}">
                <a16:creationId xmlns:a16="http://schemas.microsoft.com/office/drawing/2014/main" id="{394B65EF-2EC6-D7E8-AE0C-42BCB943DC92}"/>
              </a:ext>
            </a:extLst>
          </p:cNvPr>
          <p:cNvSpPr/>
          <p:nvPr/>
        </p:nvSpPr>
        <p:spPr>
          <a:xfrm>
            <a:off x="479686" y="1214204"/>
            <a:ext cx="5771214" cy="56437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E5206FC2-F5F0-B633-6DD2-ADD4C5614F19}"/>
              </a:ext>
            </a:extLst>
          </p:cNvPr>
          <p:cNvSpPr/>
          <p:nvPr/>
        </p:nvSpPr>
        <p:spPr>
          <a:xfrm>
            <a:off x="659568" y="1543985"/>
            <a:ext cx="5411448" cy="5156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Investigate the $110k salary compared to the $40k - $60k range to ensure fairness and role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Assess the balance between annual and performance bonuses in departments, adjusting to improve satisfaction.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Address discrepancies, such as the Sales Manager’s higher salary, and ensure competitive compensation for all roles.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Review disparities between the highest and average salaries within departments for fairness.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Ensure that incentive programs are aligned with company objectives and effectively motivate performance.</a:t>
            </a:r>
          </a:p>
        </p:txBody>
      </p:sp>
      <p:sp>
        <p:nvSpPr>
          <p:cNvPr id="3" name="TextBox 2">
            <a:extLst>
              <a:ext uri="{FF2B5EF4-FFF2-40B4-BE49-F238E27FC236}">
                <a16:creationId xmlns:a16="http://schemas.microsoft.com/office/drawing/2014/main" id="{B3B8BC9F-B473-3DC4-F224-3BEF0D065328}"/>
              </a:ext>
            </a:extLst>
          </p:cNvPr>
          <p:cNvSpPr txBox="1"/>
          <p:nvPr/>
        </p:nvSpPr>
        <p:spPr>
          <a:xfrm>
            <a:off x="599608" y="1938996"/>
            <a:ext cx="5201585" cy="39703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Investigate the $110k salary compared to the $40k - $60k range to ensure fairness and role alignment.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To ensure a fair bonus structure, align performance bonuses with specific department goals and set clear criteria for annual bonuses. Regularly review and adjust based on feedback and performance data to maintain balance and equity.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Evaluate significant pay gaps within similar job categories to ensure they are justified.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Review disparities between the highest and average salaries within departments for fairness.</a:t>
            </a:r>
          </a:p>
        </p:txBody>
      </p:sp>
      <p:sp>
        <p:nvSpPr>
          <p:cNvPr id="7" name="TextBox 6">
            <a:extLst>
              <a:ext uri="{FF2B5EF4-FFF2-40B4-BE49-F238E27FC236}">
                <a16:creationId xmlns:a16="http://schemas.microsoft.com/office/drawing/2014/main" id="{463AD749-E7BA-C574-D675-6AC826A6DB5C}"/>
              </a:ext>
            </a:extLst>
          </p:cNvPr>
          <p:cNvSpPr txBox="1"/>
          <p:nvPr/>
        </p:nvSpPr>
        <p:spPr>
          <a:xfrm>
            <a:off x="2218544" y="1349116"/>
            <a:ext cx="21136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venir Next LT Pro"/>
                <a:ea typeface="+mn-ea"/>
                <a:cs typeface="+mn-cs"/>
              </a:rPr>
              <a:t>Remuneration</a:t>
            </a:r>
          </a:p>
        </p:txBody>
      </p:sp>
      <p:cxnSp>
        <p:nvCxnSpPr>
          <p:cNvPr id="9" name="Straight Connector 8">
            <a:extLst>
              <a:ext uri="{FF2B5EF4-FFF2-40B4-BE49-F238E27FC236}">
                <a16:creationId xmlns:a16="http://schemas.microsoft.com/office/drawing/2014/main" id="{5171899D-09C8-3609-7E6C-444ED2500609}"/>
              </a:ext>
            </a:extLst>
          </p:cNvPr>
          <p:cNvCxnSpPr>
            <a:cxnSpLocks/>
          </p:cNvCxnSpPr>
          <p:nvPr/>
        </p:nvCxnSpPr>
        <p:spPr>
          <a:xfrm>
            <a:off x="644577" y="2593299"/>
            <a:ext cx="535148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5EDEA1-9A3E-E9CA-7E95-512AA2761AF5}"/>
              </a:ext>
            </a:extLst>
          </p:cNvPr>
          <p:cNvCxnSpPr>
            <a:cxnSpLocks/>
          </p:cNvCxnSpPr>
          <p:nvPr/>
        </p:nvCxnSpPr>
        <p:spPr>
          <a:xfrm>
            <a:off x="704538" y="3929922"/>
            <a:ext cx="517160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789E0A-A376-4366-A15B-AD133FA63F1A}"/>
              </a:ext>
            </a:extLst>
          </p:cNvPr>
          <p:cNvCxnSpPr>
            <a:cxnSpLocks/>
          </p:cNvCxnSpPr>
          <p:nvPr/>
        </p:nvCxnSpPr>
        <p:spPr>
          <a:xfrm>
            <a:off x="704538" y="4172263"/>
            <a:ext cx="536647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B43CAE-F28E-3AC6-EAC1-47DA65605786}"/>
              </a:ext>
            </a:extLst>
          </p:cNvPr>
          <p:cNvCxnSpPr>
            <a:cxnSpLocks/>
          </p:cNvCxnSpPr>
          <p:nvPr/>
        </p:nvCxnSpPr>
        <p:spPr>
          <a:xfrm>
            <a:off x="644577" y="4444585"/>
            <a:ext cx="557634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906C9E-78EE-3C4E-606E-1B75B25A0B6E}"/>
              </a:ext>
            </a:extLst>
          </p:cNvPr>
          <p:cNvCxnSpPr>
            <a:cxnSpLocks/>
          </p:cNvCxnSpPr>
          <p:nvPr/>
        </p:nvCxnSpPr>
        <p:spPr>
          <a:xfrm>
            <a:off x="704538" y="4761876"/>
            <a:ext cx="541144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E369E9-9FBF-70DE-0988-C8AF7563F816}"/>
              </a:ext>
            </a:extLst>
          </p:cNvPr>
          <p:cNvCxnSpPr>
            <a:cxnSpLocks/>
          </p:cNvCxnSpPr>
          <p:nvPr/>
        </p:nvCxnSpPr>
        <p:spPr>
          <a:xfrm>
            <a:off x="734518" y="5019207"/>
            <a:ext cx="51865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CD8E19-C396-2129-AAEA-19764284BEE1}"/>
              </a:ext>
            </a:extLst>
          </p:cNvPr>
          <p:cNvCxnSpPr>
            <a:cxnSpLocks/>
          </p:cNvCxnSpPr>
          <p:nvPr/>
        </p:nvCxnSpPr>
        <p:spPr>
          <a:xfrm>
            <a:off x="689548" y="5321509"/>
            <a:ext cx="541144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A090FD-F4FE-CB61-A872-5CD1134CD825}"/>
              </a:ext>
            </a:extLst>
          </p:cNvPr>
          <p:cNvCxnSpPr>
            <a:cxnSpLocks/>
          </p:cNvCxnSpPr>
          <p:nvPr/>
        </p:nvCxnSpPr>
        <p:spPr>
          <a:xfrm>
            <a:off x="644577" y="5578840"/>
            <a:ext cx="527653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9177BB-7DC3-D4A8-5A4C-71DE6E48BBF7}"/>
              </a:ext>
            </a:extLst>
          </p:cNvPr>
          <p:cNvCxnSpPr>
            <a:cxnSpLocks/>
          </p:cNvCxnSpPr>
          <p:nvPr/>
        </p:nvCxnSpPr>
        <p:spPr>
          <a:xfrm>
            <a:off x="554636" y="5851162"/>
            <a:ext cx="529152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38FC91-75E8-C971-9744-0839B4796430}"/>
              </a:ext>
            </a:extLst>
          </p:cNvPr>
          <p:cNvCxnSpPr>
            <a:cxnSpLocks/>
          </p:cNvCxnSpPr>
          <p:nvPr/>
        </p:nvCxnSpPr>
        <p:spPr>
          <a:xfrm>
            <a:off x="659567" y="6123482"/>
            <a:ext cx="538146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193C65-371B-AABE-8CFB-C501EF996757}"/>
              </a:ext>
            </a:extLst>
          </p:cNvPr>
          <p:cNvCxnSpPr>
            <a:cxnSpLocks/>
          </p:cNvCxnSpPr>
          <p:nvPr/>
        </p:nvCxnSpPr>
        <p:spPr>
          <a:xfrm>
            <a:off x="749508" y="2835640"/>
            <a:ext cx="520158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4F8140-5A4C-4565-121F-806636105C24}"/>
              </a:ext>
            </a:extLst>
          </p:cNvPr>
          <p:cNvCxnSpPr>
            <a:cxnSpLocks/>
          </p:cNvCxnSpPr>
          <p:nvPr/>
        </p:nvCxnSpPr>
        <p:spPr>
          <a:xfrm>
            <a:off x="734518" y="3152931"/>
            <a:ext cx="51865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25139E-E314-B852-F6C3-1734CAB15745}"/>
              </a:ext>
            </a:extLst>
          </p:cNvPr>
          <p:cNvCxnSpPr>
            <a:cxnSpLocks/>
          </p:cNvCxnSpPr>
          <p:nvPr/>
        </p:nvCxnSpPr>
        <p:spPr>
          <a:xfrm>
            <a:off x="674557" y="3395272"/>
            <a:ext cx="5351489"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BB6ACB-DD99-3187-33D0-2B924F8BD626}"/>
              </a:ext>
            </a:extLst>
          </p:cNvPr>
          <p:cNvCxnSpPr>
            <a:cxnSpLocks/>
          </p:cNvCxnSpPr>
          <p:nvPr/>
        </p:nvCxnSpPr>
        <p:spPr>
          <a:xfrm>
            <a:off x="584616" y="3637614"/>
            <a:ext cx="527653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B0FC456-130A-B7DD-BF68-D58BDAF8725E}"/>
              </a:ext>
            </a:extLst>
          </p:cNvPr>
          <p:cNvSpPr/>
          <p:nvPr/>
        </p:nvSpPr>
        <p:spPr>
          <a:xfrm>
            <a:off x="2203553" y="1049311"/>
            <a:ext cx="2128603" cy="5846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venir Next LT Pro"/>
                <a:ea typeface="+mn-ea"/>
                <a:cs typeface="+mn-cs"/>
              </a:rPr>
              <a:t>Remuneration</a:t>
            </a:r>
          </a:p>
        </p:txBody>
      </p:sp>
      <p:sp>
        <p:nvSpPr>
          <p:cNvPr id="29" name="TextBox 28">
            <a:extLst>
              <a:ext uri="{FF2B5EF4-FFF2-40B4-BE49-F238E27FC236}">
                <a16:creationId xmlns:a16="http://schemas.microsoft.com/office/drawing/2014/main" id="{EADAB6E1-26D2-6204-314C-0E3AA3BBCBA2}"/>
              </a:ext>
            </a:extLst>
          </p:cNvPr>
          <p:cNvSpPr txBox="1"/>
          <p:nvPr/>
        </p:nvSpPr>
        <p:spPr>
          <a:xfrm>
            <a:off x="2428406" y="1274165"/>
            <a:ext cx="1843791" cy="3847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900" b="1" i="0" u="none" strike="noStrike" kern="1200" cap="none" spc="0" normalizeH="0" baseline="0" noProof="0" dirty="0">
                <a:ln>
                  <a:noFill/>
                </a:ln>
                <a:solidFill>
                  <a:srgbClr val="FFC000"/>
                </a:solidFill>
                <a:effectLst/>
                <a:uLnTx/>
                <a:uFillTx/>
                <a:latin typeface="Avenir Next LT Pro"/>
                <a:ea typeface="+mn-ea"/>
                <a:cs typeface="+mn-cs"/>
              </a:rPr>
              <a:t>Remuneration</a:t>
            </a:r>
          </a:p>
        </p:txBody>
      </p:sp>
      <p:pic>
        <p:nvPicPr>
          <p:cNvPr id="31" name="Graphic 30" descr="Dollar with solid fill">
            <a:extLst>
              <a:ext uri="{FF2B5EF4-FFF2-40B4-BE49-F238E27FC236}">
                <a16:creationId xmlns:a16="http://schemas.microsoft.com/office/drawing/2014/main" id="{821BAE3D-4D3F-2713-8CA1-C157EFB85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2944" y="1045383"/>
            <a:ext cx="377251" cy="357920"/>
          </a:xfrm>
          <a:prstGeom prst="rect">
            <a:avLst/>
          </a:prstGeom>
        </p:spPr>
      </p:pic>
      <p:sp>
        <p:nvSpPr>
          <p:cNvPr id="54" name="Rectangle 53">
            <a:extLst>
              <a:ext uri="{FF2B5EF4-FFF2-40B4-BE49-F238E27FC236}">
                <a16:creationId xmlns:a16="http://schemas.microsoft.com/office/drawing/2014/main" id="{BAB7016D-1082-DFBC-F455-C10CAB24C2A3}"/>
              </a:ext>
            </a:extLst>
          </p:cNvPr>
          <p:cNvSpPr/>
          <p:nvPr/>
        </p:nvSpPr>
        <p:spPr>
          <a:xfrm>
            <a:off x="6298368" y="1214204"/>
            <a:ext cx="5771214" cy="564379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55" name="Rectangle 54">
            <a:extLst>
              <a:ext uri="{FF2B5EF4-FFF2-40B4-BE49-F238E27FC236}">
                <a16:creationId xmlns:a16="http://schemas.microsoft.com/office/drawing/2014/main" id="{C1D5A436-F6FA-006D-EAB1-2486BD6677CB}"/>
              </a:ext>
            </a:extLst>
          </p:cNvPr>
          <p:cNvSpPr/>
          <p:nvPr/>
        </p:nvSpPr>
        <p:spPr>
          <a:xfrm>
            <a:off x="6463259" y="1546484"/>
            <a:ext cx="5408951" cy="5124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Investigate the $110k salary compared to the $40k - $60k range to ensure fairness and role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Assess the balance between annual and performance bonuses in departments, adjusting to improve satisfaction.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Address discrepancies, such as the Sales Manager’s higher salary, and ensure competitive compensation for all roles.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Review disparities between the highest and average salaries within departments for fairness.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Ensure that incentive programs are aligned with company objectives and effectively motivate performance.</a:t>
            </a:r>
          </a:p>
        </p:txBody>
      </p:sp>
      <p:sp>
        <p:nvSpPr>
          <p:cNvPr id="56" name="Rectangle 55">
            <a:extLst>
              <a:ext uri="{FF2B5EF4-FFF2-40B4-BE49-F238E27FC236}">
                <a16:creationId xmlns:a16="http://schemas.microsoft.com/office/drawing/2014/main" id="{2D306DE3-6048-16A7-E854-8446889EE729}"/>
              </a:ext>
            </a:extLst>
          </p:cNvPr>
          <p:cNvSpPr/>
          <p:nvPr/>
        </p:nvSpPr>
        <p:spPr>
          <a:xfrm>
            <a:off x="7989757" y="1094282"/>
            <a:ext cx="2098623" cy="5721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venir Next LT Pro"/>
                <a:ea typeface="+mn-ea"/>
                <a:cs typeface="+mn-cs"/>
              </a:rPr>
              <a:t>Remuneration</a:t>
            </a:r>
          </a:p>
        </p:txBody>
      </p:sp>
      <p:sp>
        <p:nvSpPr>
          <p:cNvPr id="58" name="TextBox 57">
            <a:extLst>
              <a:ext uri="{FF2B5EF4-FFF2-40B4-BE49-F238E27FC236}">
                <a16:creationId xmlns:a16="http://schemas.microsoft.com/office/drawing/2014/main" id="{D8D5B150-480A-4C51-31EC-1538C09F78AB}"/>
              </a:ext>
            </a:extLst>
          </p:cNvPr>
          <p:cNvSpPr txBox="1"/>
          <p:nvPr/>
        </p:nvSpPr>
        <p:spPr>
          <a:xfrm flipH="1">
            <a:off x="6760563" y="2106117"/>
            <a:ext cx="4527030" cy="39703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Review asset distribution to ensure alignment with strategic priorities.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Investigate and improve factors contributing to lower ROI in HR and Finance.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Assess high costs of fitness/well-being benefits and consider reallocating if needed.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Justify investment and payroll expenses in departments with lower ROI and adjust, as necessary.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Regularly review payroll costs in Operations and IT to ensure efficiency and productivity.</a:t>
            </a:r>
          </a:p>
        </p:txBody>
      </p:sp>
      <p:cxnSp>
        <p:nvCxnSpPr>
          <p:cNvPr id="59" name="Straight Connector 58">
            <a:extLst>
              <a:ext uri="{FF2B5EF4-FFF2-40B4-BE49-F238E27FC236}">
                <a16:creationId xmlns:a16="http://schemas.microsoft.com/office/drawing/2014/main" id="{7F5EC4B2-6A39-E0BD-75B4-DE77A8AC1F36}"/>
              </a:ext>
            </a:extLst>
          </p:cNvPr>
          <p:cNvCxnSpPr>
            <a:cxnSpLocks/>
          </p:cNvCxnSpPr>
          <p:nvPr/>
        </p:nvCxnSpPr>
        <p:spPr>
          <a:xfrm>
            <a:off x="6508229" y="2685738"/>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C0B6D-A29C-9516-BC28-4DA179EA819B}"/>
              </a:ext>
            </a:extLst>
          </p:cNvPr>
          <p:cNvCxnSpPr>
            <a:cxnSpLocks/>
          </p:cNvCxnSpPr>
          <p:nvPr/>
        </p:nvCxnSpPr>
        <p:spPr>
          <a:xfrm>
            <a:off x="6435776" y="4067332"/>
            <a:ext cx="521158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581B5AA-F69F-3407-F8DB-9B380FDE8E38}"/>
              </a:ext>
            </a:extLst>
          </p:cNvPr>
          <p:cNvCxnSpPr>
            <a:cxnSpLocks/>
          </p:cNvCxnSpPr>
          <p:nvPr/>
        </p:nvCxnSpPr>
        <p:spPr>
          <a:xfrm>
            <a:off x="6423285" y="4339653"/>
            <a:ext cx="520908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F416142-EAF9-1C4D-31E5-66E36D74F2A3}"/>
              </a:ext>
            </a:extLst>
          </p:cNvPr>
          <p:cNvCxnSpPr>
            <a:cxnSpLocks/>
          </p:cNvCxnSpPr>
          <p:nvPr/>
        </p:nvCxnSpPr>
        <p:spPr>
          <a:xfrm>
            <a:off x="6425783" y="4611974"/>
            <a:ext cx="514662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EAC298-5492-18D6-1E50-4CDAFD6F6667}"/>
              </a:ext>
            </a:extLst>
          </p:cNvPr>
          <p:cNvCxnSpPr>
            <a:cxnSpLocks/>
          </p:cNvCxnSpPr>
          <p:nvPr/>
        </p:nvCxnSpPr>
        <p:spPr>
          <a:xfrm>
            <a:off x="6608163" y="4884295"/>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05DD64-88FA-D503-A4FA-4A518A68F36F}"/>
              </a:ext>
            </a:extLst>
          </p:cNvPr>
          <p:cNvCxnSpPr>
            <a:cxnSpLocks/>
          </p:cNvCxnSpPr>
          <p:nvPr/>
        </p:nvCxnSpPr>
        <p:spPr>
          <a:xfrm>
            <a:off x="6490741" y="5216577"/>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027600-8885-00CB-A328-3929CBCB50F9}"/>
              </a:ext>
            </a:extLst>
          </p:cNvPr>
          <p:cNvCxnSpPr>
            <a:cxnSpLocks/>
          </p:cNvCxnSpPr>
          <p:nvPr/>
        </p:nvCxnSpPr>
        <p:spPr>
          <a:xfrm>
            <a:off x="6613160" y="5458919"/>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0A6C62B-2CBF-8773-5E6D-863911B694B0}"/>
              </a:ext>
            </a:extLst>
          </p:cNvPr>
          <p:cNvCxnSpPr>
            <a:cxnSpLocks/>
          </p:cNvCxnSpPr>
          <p:nvPr/>
        </p:nvCxnSpPr>
        <p:spPr>
          <a:xfrm>
            <a:off x="6630649" y="5746230"/>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9F3221-4EB0-8248-1A04-54837EA0F967}"/>
              </a:ext>
            </a:extLst>
          </p:cNvPr>
          <p:cNvCxnSpPr>
            <a:cxnSpLocks/>
          </p:cNvCxnSpPr>
          <p:nvPr/>
        </p:nvCxnSpPr>
        <p:spPr>
          <a:xfrm>
            <a:off x="6408294" y="3755037"/>
            <a:ext cx="521158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7D09E0-7E68-8EDB-3942-9E2629497223}"/>
              </a:ext>
            </a:extLst>
          </p:cNvPr>
          <p:cNvCxnSpPr>
            <a:cxnSpLocks/>
          </p:cNvCxnSpPr>
          <p:nvPr/>
        </p:nvCxnSpPr>
        <p:spPr>
          <a:xfrm>
            <a:off x="6440773" y="3472722"/>
            <a:ext cx="521158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06E49E-4ED6-53C2-4DDB-1E3ED9FEF6E8}"/>
              </a:ext>
            </a:extLst>
          </p:cNvPr>
          <p:cNvCxnSpPr>
            <a:cxnSpLocks/>
          </p:cNvCxnSpPr>
          <p:nvPr/>
        </p:nvCxnSpPr>
        <p:spPr>
          <a:xfrm>
            <a:off x="6445770" y="3220388"/>
            <a:ext cx="537397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BA7ADB-882A-C79F-2670-B63633C6EC66}"/>
              </a:ext>
            </a:extLst>
          </p:cNvPr>
          <p:cNvCxnSpPr>
            <a:cxnSpLocks/>
          </p:cNvCxnSpPr>
          <p:nvPr/>
        </p:nvCxnSpPr>
        <p:spPr>
          <a:xfrm>
            <a:off x="6385809" y="2923082"/>
            <a:ext cx="5211581"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8DABD86-A0EE-A9E1-5D1A-4963E1626BA4}"/>
              </a:ext>
            </a:extLst>
          </p:cNvPr>
          <p:cNvSpPr txBox="1"/>
          <p:nvPr/>
        </p:nvSpPr>
        <p:spPr>
          <a:xfrm>
            <a:off x="8529401" y="1296648"/>
            <a:ext cx="158895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200" b="1" i="0" u="none" strike="noStrike" kern="1200" cap="none" spc="0" normalizeH="0" baseline="0" noProof="0" dirty="0">
                <a:ln>
                  <a:noFill/>
                </a:ln>
                <a:solidFill>
                  <a:srgbClr val="FFC000"/>
                </a:solidFill>
                <a:effectLst/>
                <a:uLnTx/>
                <a:uFillTx/>
                <a:latin typeface="Avenir Next LT Pro"/>
                <a:ea typeface="+mn-ea"/>
                <a:cs typeface="+mn-cs"/>
              </a:rPr>
              <a:t>Finance</a:t>
            </a:r>
          </a:p>
        </p:txBody>
      </p:sp>
      <p:pic>
        <p:nvPicPr>
          <p:cNvPr id="97" name="Graphic 96" descr="Money outline">
            <a:extLst>
              <a:ext uri="{FF2B5EF4-FFF2-40B4-BE49-F238E27FC236}">
                <a16:creationId xmlns:a16="http://schemas.microsoft.com/office/drawing/2014/main" id="{C9BC9833-6F86-1614-D4AA-77C7CF41D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628121" flipH="1" flipV="1">
            <a:off x="8855457" y="992689"/>
            <a:ext cx="491127" cy="491127"/>
          </a:xfrm>
          <a:prstGeom prst="rect">
            <a:avLst/>
          </a:prstGeom>
        </p:spPr>
      </p:pic>
      <p:cxnSp>
        <p:nvCxnSpPr>
          <p:cNvPr id="4" name="Straight Connector 3">
            <a:extLst>
              <a:ext uri="{FF2B5EF4-FFF2-40B4-BE49-F238E27FC236}">
                <a16:creationId xmlns:a16="http://schemas.microsoft.com/office/drawing/2014/main" id="{0AC4B6B2-A4D9-94CC-7FF9-9656B11F3E53}"/>
              </a:ext>
            </a:extLst>
          </p:cNvPr>
          <p:cNvCxnSpPr>
            <a:cxnSpLocks/>
          </p:cNvCxnSpPr>
          <p:nvPr/>
        </p:nvCxnSpPr>
        <p:spPr>
          <a:xfrm>
            <a:off x="557135" y="2288499"/>
            <a:ext cx="532150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273AF5A-223A-BA2B-881C-9932EC36C120}"/>
              </a:ext>
            </a:extLst>
          </p:cNvPr>
          <p:cNvCxnSpPr>
            <a:cxnSpLocks/>
          </p:cNvCxnSpPr>
          <p:nvPr/>
        </p:nvCxnSpPr>
        <p:spPr>
          <a:xfrm>
            <a:off x="6555698" y="2418414"/>
            <a:ext cx="504918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2E9D98E-368E-818C-C395-107F4AA58440}"/>
              </a:ext>
            </a:extLst>
          </p:cNvPr>
          <p:cNvSpPr/>
          <p:nvPr/>
        </p:nvSpPr>
        <p:spPr>
          <a:xfrm>
            <a:off x="0" y="0"/>
            <a:ext cx="12192000" cy="692727"/>
          </a:xfrm>
          <a:prstGeom prst="rect">
            <a:avLst/>
          </a:prstGeom>
          <a:solidFill>
            <a:srgbClr val="B917A6"/>
          </a:solidFill>
          <a:ln w="19050" cap="flat" cmpd="sng" algn="ctr">
            <a:solidFill>
              <a:srgbClr val="156082">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Strategies for Improvement</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mc:AlternateContent xmlns:mc="http://schemas.openxmlformats.org/markup-compatibility/2006">
        <mc:Choice xmlns:am3d="http://schemas.microsoft.com/office/drawing/2017/model3d" Requires="am3d">
          <p:graphicFrame>
            <p:nvGraphicFramePr>
              <p:cNvPr id="129" name="3D Model 128" descr="Orange Fall Leaves">
                <a:extLst>
                  <a:ext uri="{FF2B5EF4-FFF2-40B4-BE49-F238E27FC236}">
                    <a16:creationId xmlns:a16="http://schemas.microsoft.com/office/drawing/2014/main" id="{1D9B9433-09E4-F7AF-A27E-EC1799DC57F0}"/>
                  </a:ext>
                </a:extLst>
              </p:cNvPr>
              <p:cNvGraphicFramePr>
                <a:graphicFrameLocks noChangeAspect="1"/>
              </p:cNvGraphicFramePr>
              <p:nvPr>
                <p:extLst>
                  <p:ext uri="{D42A27DB-BD31-4B8C-83A1-F6EECF244321}">
                    <p14:modId xmlns:p14="http://schemas.microsoft.com/office/powerpoint/2010/main" val="2680727005"/>
                  </p:ext>
                </p:extLst>
              </p:nvPr>
            </p:nvGraphicFramePr>
            <p:xfrm rot="13849668">
              <a:off x="11079947" y="-275328"/>
              <a:ext cx="1103221" cy="1301023"/>
            </p:xfrm>
            <a:graphic>
              <a:graphicData uri="http://schemas.microsoft.com/office/drawing/2017/model3d">
                <am3d:model3d r:embed="rId7">
                  <am3d:spPr>
                    <a:xfrm rot="13849668">
                      <a:off x="0" y="0"/>
                      <a:ext cx="1103221" cy="1301023"/>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401617" ay="-733758" az="-85452"/>
                    <am3d:postTrans dx="0" dy="0" dz="0"/>
                  </am3d:trans>
                  <am3d:raster rName="Office3DRenderer" rVer="16.0.8326">
                    <am3d:blip r:embed="rId8"/>
                  </am3d:raster>
                  <am3d:objViewport viewportSz="17188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9" name="3D Model 128" descr="Orange Fall Leaves">
                <a:extLst>
                  <a:ext uri="{FF2B5EF4-FFF2-40B4-BE49-F238E27FC236}">
                    <a16:creationId xmlns:a16="http://schemas.microsoft.com/office/drawing/2014/main" id="{1D9B9433-09E4-F7AF-A27E-EC1799DC57F0}"/>
                  </a:ext>
                </a:extLst>
              </p:cNvPr>
              <p:cNvPicPr>
                <a:picLocks noGrp="1" noRot="1" noChangeAspect="1" noMove="1" noResize="1" noEditPoints="1" noAdjustHandles="1" noChangeArrowheads="1" noChangeShapeType="1" noCrop="1"/>
              </p:cNvPicPr>
              <p:nvPr/>
            </p:nvPicPr>
            <p:blipFill>
              <a:blip r:embed="rId8"/>
              <a:stretch>
                <a:fillRect/>
              </a:stretch>
            </p:blipFill>
            <p:spPr>
              <a:xfrm rot="13849668">
                <a:off x="11079947" y="-275328"/>
                <a:ext cx="1103221" cy="1301023"/>
              </a:xfrm>
              <a:prstGeom prst="rect">
                <a:avLst/>
              </a:prstGeom>
            </p:spPr>
          </p:pic>
        </mc:Fallback>
      </mc:AlternateContent>
    </p:spTree>
    <p:extLst>
      <p:ext uri="{BB962C8B-B14F-4D97-AF65-F5344CB8AC3E}">
        <p14:creationId xmlns:p14="http://schemas.microsoft.com/office/powerpoint/2010/main" val="34794894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81BA52-F575-B15F-0CC7-CE65986F7D19}"/>
              </a:ext>
            </a:extLst>
          </p:cNvPr>
          <p:cNvPicPr>
            <a:picLocks noChangeAspect="1"/>
          </p:cNvPicPr>
          <p:nvPr/>
        </p:nvPicPr>
        <p:blipFill>
          <a:blip r:embed="rId3"/>
          <a:srcRect t="16157" b="3198"/>
          <a:stretch/>
        </p:blipFill>
        <p:spPr>
          <a:xfrm>
            <a:off x="20" y="10"/>
            <a:ext cx="12191980" cy="6857990"/>
          </a:xfrm>
          <a:prstGeom prst="rect">
            <a:avLst/>
          </a:prstGeom>
        </p:spPr>
      </p:pic>
    </p:spTree>
    <p:extLst>
      <p:ext uri="{BB962C8B-B14F-4D97-AF65-F5344CB8AC3E}">
        <p14:creationId xmlns:p14="http://schemas.microsoft.com/office/powerpoint/2010/main" val="4042795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F3C3E-B009-1706-26E4-A6EFE8A6D3D9}"/>
              </a:ext>
            </a:extLst>
          </p:cNvPr>
          <p:cNvSpPr/>
          <p:nvPr/>
        </p:nvSpPr>
        <p:spPr>
          <a:xfrm>
            <a:off x="509665" y="1289153"/>
            <a:ext cx="3372787" cy="4243742"/>
          </a:xfrm>
          <a:prstGeom prst="rect">
            <a:avLst/>
          </a:prstGeom>
          <a:solidFill>
            <a:schemeClr val="bg1"/>
          </a:solidFill>
          <a:ln w="82550"/>
          <a:effectLst>
            <a:glow rad="127000">
              <a:srgbClr val="FFFF00"/>
            </a:glow>
            <a:outerShdw blurRad="50800" dist="38100" algn="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F449E98-FA3D-A7DE-ACA1-502D74DE86F5}"/>
              </a:ext>
            </a:extLst>
          </p:cNvPr>
          <p:cNvSpPr/>
          <p:nvPr/>
        </p:nvSpPr>
        <p:spPr>
          <a:xfrm>
            <a:off x="8544393" y="2458386"/>
            <a:ext cx="3402768" cy="4122295"/>
          </a:xfrm>
          <a:prstGeom prst="rect">
            <a:avLst/>
          </a:prstGeom>
          <a:solidFill>
            <a:schemeClr val="bg1"/>
          </a:solidFill>
          <a:ln w="47625"/>
          <a:effectLst>
            <a:glow rad="127000">
              <a:srgbClr val="92D050"/>
            </a:glow>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The dashboard offers a scalable solution that can be further adapted to meet the unique needs of Client X Ltd. and its clients, supporting long-term growth and efficiency in HR operations.</a:t>
            </a:r>
          </a:p>
        </p:txBody>
      </p:sp>
      <p:sp>
        <p:nvSpPr>
          <p:cNvPr id="4" name="Rectangle 3">
            <a:extLst>
              <a:ext uri="{FF2B5EF4-FFF2-40B4-BE49-F238E27FC236}">
                <a16:creationId xmlns:a16="http://schemas.microsoft.com/office/drawing/2014/main" id="{52818B9A-B23F-2313-E254-9570B0D032E5}"/>
              </a:ext>
            </a:extLst>
          </p:cNvPr>
          <p:cNvSpPr/>
          <p:nvPr/>
        </p:nvSpPr>
        <p:spPr>
          <a:xfrm>
            <a:off x="4512039" y="1459041"/>
            <a:ext cx="3672591" cy="4801766"/>
          </a:xfrm>
          <a:prstGeom prst="rect">
            <a:avLst/>
          </a:prstGeom>
          <a:solidFill>
            <a:schemeClr val="bg1"/>
          </a:solidFill>
          <a:ln w="47625"/>
          <a:effectLst>
            <a:glow rad="127000">
              <a:srgbClr val="FF0000"/>
            </a:glow>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75544663-2B82-1EC5-8B92-D5A5B2284AF4}"/>
              </a:ext>
            </a:extLst>
          </p:cNvPr>
          <p:cNvSpPr txBox="1"/>
          <p:nvPr/>
        </p:nvSpPr>
        <p:spPr>
          <a:xfrm>
            <a:off x="599605" y="1761342"/>
            <a:ext cx="3132945" cy="2862322"/>
          </a:xfrm>
          <a:prstGeom prst="rect">
            <a:avLst/>
          </a:prstGeom>
          <a:noFill/>
        </p:spPr>
        <p:txBody>
          <a:bodyPr wrap="square" rtlCol="0">
            <a:spAutoFit/>
          </a:bodyPr>
          <a:lstStyle/>
          <a:p>
            <a:r>
              <a:rPr lang="en-US" dirty="0"/>
              <a:t>We developed a comprehensive HR analytics dashboard for </a:t>
            </a:r>
            <a:r>
              <a:rPr lang="en-US" b="1" dirty="0"/>
              <a:t>Client X Ltd.</a:t>
            </a:r>
            <a:r>
              <a:rPr lang="en-US" dirty="0"/>
              <a:t>, offering real-time insights into recruitment, productivity, performance, remuneration, and financial metrics, enabling data-driven decision-making.</a:t>
            </a:r>
          </a:p>
          <a:p>
            <a:endParaRPr lang="en-GB" dirty="0"/>
          </a:p>
        </p:txBody>
      </p:sp>
      <p:sp>
        <p:nvSpPr>
          <p:cNvPr id="10" name="TextBox 9">
            <a:extLst>
              <a:ext uri="{FF2B5EF4-FFF2-40B4-BE49-F238E27FC236}">
                <a16:creationId xmlns:a16="http://schemas.microsoft.com/office/drawing/2014/main" id="{B398490C-2CB2-1327-A9CE-0BEEF81D93DF}"/>
              </a:ext>
            </a:extLst>
          </p:cNvPr>
          <p:cNvSpPr txBox="1"/>
          <p:nvPr/>
        </p:nvSpPr>
        <p:spPr>
          <a:xfrm>
            <a:off x="4785609" y="2521695"/>
            <a:ext cx="3219137" cy="2862322"/>
          </a:xfrm>
          <a:prstGeom prst="rect">
            <a:avLst/>
          </a:prstGeom>
          <a:noFill/>
        </p:spPr>
        <p:txBody>
          <a:bodyPr wrap="square">
            <a:spAutoFit/>
          </a:bodyPr>
          <a:lstStyle/>
          <a:p>
            <a:r>
              <a:rPr lang="en-US" dirty="0"/>
              <a:t>By centralizing critical metrics in an intuitive, user-friendly interface, </a:t>
            </a:r>
            <a:r>
              <a:rPr lang="en-US" b="1" dirty="0"/>
              <a:t>Client X Ltd.</a:t>
            </a:r>
            <a:r>
              <a:rPr lang="en-US" dirty="0"/>
              <a:t> can now proactively monitor and optimize its HR processes, improving workforce management, employee engagement, and overall business performance.</a:t>
            </a:r>
          </a:p>
        </p:txBody>
      </p:sp>
      <p:sp>
        <p:nvSpPr>
          <p:cNvPr id="12" name="TextBox 11">
            <a:extLst>
              <a:ext uri="{FF2B5EF4-FFF2-40B4-BE49-F238E27FC236}">
                <a16:creationId xmlns:a16="http://schemas.microsoft.com/office/drawing/2014/main" id="{F7E4F0C9-9518-73D6-AAB2-A5AA7BAF63A7}"/>
              </a:ext>
            </a:extLst>
          </p:cNvPr>
          <p:cNvSpPr txBox="1"/>
          <p:nvPr/>
        </p:nvSpPr>
        <p:spPr>
          <a:xfrm>
            <a:off x="8807973" y="3019961"/>
            <a:ext cx="2974298" cy="2308324"/>
          </a:xfrm>
          <a:prstGeom prst="rect">
            <a:avLst/>
          </a:prstGeom>
          <a:noFill/>
        </p:spPr>
        <p:txBody>
          <a:bodyPr wrap="square">
            <a:spAutoFit/>
          </a:bodyPr>
          <a:lstStyle/>
          <a:p>
            <a:r>
              <a:rPr lang="en-US" dirty="0"/>
              <a:t>The dashboard offers a scalable solution that can be further adapted to meet the unique needs of </a:t>
            </a:r>
            <a:r>
              <a:rPr lang="en-US" b="1" dirty="0"/>
              <a:t>Client X Ltd.</a:t>
            </a:r>
            <a:r>
              <a:rPr lang="en-US" dirty="0"/>
              <a:t> and its clients, supporting long-term growth and efficiency in HR operations.</a:t>
            </a:r>
          </a:p>
        </p:txBody>
      </p:sp>
      <p:sp>
        <p:nvSpPr>
          <p:cNvPr id="45" name="TextBox 44">
            <a:extLst>
              <a:ext uri="{FF2B5EF4-FFF2-40B4-BE49-F238E27FC236}">
                <a16:creationId xmlns:a16="http://schemas.microsoft.com/office/drawing/2014/main" id="{CBF3C137-75F4-2C0D-CE3F-0109BB0CDE8A}"/>
              </a:ext>
            </a:extLst>
          </p:cNvPr>
          <p:cNvSpPr txBox="1"/>
          <p:nvPr/>
        </p:nvSpPr>
        <p:spPr>
          <a:xfrm>
            <a:off x="1753850" y="1094282"/>
            <a:ext cx="449705" cy="477054"/>
          </a:xfrm>
          <a:prstGeom prst="rect">
            <a:avLst/>
          </a:prstGeom>
          <a:noFill/>
        </p:spPr>
        <p:txBody>
          <a:bodyPr wrap="square" rtlCol="0">
            <a:spAutoFit/>
          </a:bodyPr>
          <a:lstStyle/>
          <a:p>
            <a:r>
              <a:rPr lang="en-GB" sz="2500" dirty="0">
                <a:solidFill>
                  <a:schemeClr val="bg1"/>
                </a:solidFill>
                <a:latin typeface="Amasis MT Pro Black" panose="02040A04050005020304" pitchFamily="18" charset="0"/>
              </a:rPr>
              <a:t>1</a:t>
            </a:r>
          </a:p>
        </p:txBody>
      </p:sp>
      <p:sp>
        <p:nvSpPr>
          <p:cNvPr id="86" name="TextBox 85">
            <a:extLst>
              <a:ext uri="{FF2B5EF4-FFF2-40B4-BE49-F238E27FC236}">
                <a16:creationId xmlns:a16="http://schemas.microsoft.com/office/drawing/2014/main" id="{BDEB9E1E-F4EF-25F2-3313-2921FD0748FB}"/>
              </a:ext>
            </a:extLst>
          </p:cNvPr>
          <p:cNvSpPr txBox="1"/>
          <p:nvPr/>
        </p:nvSpPr>
        <p:spPr>
          <a:xfrm>
            <a:off x="5966806" y="1060703"/>
            <a:ext cx="449705" cy="477054"/>
          </a:xfrm>
          <a:prstGeom prst="rect">
            <a:avLst/>
          </a:prstGeom>
          <a:noFill/>
        </p:spPr>
        <p:txBody>
          <a:bodyPr wrap="square" rtlCol="0">
            <a:spAutoFit/>
          </a:bodyPr>
          <a:lstStyle/>
          <a:p>
            <a:r>
              <a:rPr lang="en-GB" sz="2500" dirty="0">
                <a:solidFill>
                  <a:schemeClr val="bg1"/>
                </a:solidFill>
                <a:latin typeface="Amasis MT Pro Black" panose="02040A04050005020304" pitchFamily="18" charset="0"/>
              </a:rPr>
              <a:t>2</a:t>
            </a:r>
          </a:p>
        </p:txBody>
      </p:sp>
      <p:sp>
        <p:nvSpPr>
          <p:cNvPr id="87" name="Rectangle 86">
            <a:extLst>
              <a:ext uri="{FF2B5EF4-FFF2-40B4-BE49-F238E27FC236}">
                <a16:creationId xmlns:a16="http://schemas.microsoft.com/office/drawing/2014/main" id="{62DBA8E8-A4E9-143F-B466-78024486DCE7}"/>
              </a:ext>
            </a:extLst>
          </p:cNvPr>
          <p:cNvSpPr/>
          <p:nvPr/>
        </p:nvSpPr>
        <p:spPr>
          <a:xfrm>
            <a:off x="512163" y="931887"/>
            <a:ext cx="3372787" cy="612099"/>
          </a:xfrm>
          <a:prstGeom prst="rect">
            <a:avLst/>
          </a:prstGeom>
          <a:solidFill>
            <a:srgbClr val="FFFF00"/>
          </a:solidFill>
          <a:ln w="4762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D1DD2244-5DAB-F7FE-9FEF-8084A383A108}"/>
              </a:ext>
            </a:extLst>
          </p:cNvPr>
          <p:cNvSpPr/>
          <p:nvPr/>
        </p:nvSpPr>
        <p:spPr>
          <a:xfrm>
            <a:off x="4482059" y="1294149"/>
            <a:ext cx="3717561" cy="579621"/>
          </a:xfrm>
          <a:prstGeom prst="rect">
            <a:avLst/>
          </a:prstGeom>
          <a:solidFill>
            <a:srgbClr val="FF0000"/>
          </a:solidFill>
          <a:ln w="4762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EE59202E-A16C-27EB-FEAA-FB23C73A910E}"/>
              </a:ext>
            </a:extLst>
          </p:cNvPr>
          <p:cNvSpPr/>
          <p:nvPr/>
        </p:nvSpPr>
        <p:spPr>
          <a:xfrm>
            <a:off x="8529403" y="2076136"/>
            <a:ext cx="3447738" cy="612099"/>
          </a:xfrm>
          <a:prstGeom prst="rect">
            <a:avLst/>
          </a:prstGeom>
          <a:solidFill>
            <a:srgbClr val="92D050"/>
          </a:solidFill>
          <a:ln w="47625"/>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75F28D78-4113-EBF0-775D-62BD33A3EE7C}"/>
              </a:ext>
            </a:extLst>
          </p:cNvPr>
          <p:cNvSpPr/>
          <p:nvPr/>
        </p:nvSpPr>
        <p:spPr>
          <a:xfrm>
            <a:off x="0" y="0"/>
            <a:ext cx="12192000" cy="692727"/>
          </a:xfrm>
          <a:prstGeom prst="rect">
            <a:avLst/>
          </a:prstGeom>
          <a:solidFill>
            <a:srgbClr val="B917A6"/>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Conclusions</a:t>
            </a:r>
            <a:endParaRPr kumimoji="0" lang="en-GB" sz="40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91" name="TextBox 90">
            <a:extLst>
              <a:ext uri="{FF2B5EF4-FFF2-40B4-BE49-F238E27FC236}">
                <a16:creationId xmlns:a16="http://schemas.microsoft.com/office/drawing/2014/main" id="{C44035FA-D8BB-6ADE-0A57-FA44324A1BA4}"/>
              </a:ext>
            </a:extLst>
          </p:cNvPr>
          <p:cNvSpPr txBox="1"/>
          <p:nvPr/>
        </p:nvSpPr>
        <p:spPr>
          <a:xfrm>
            <a:off x="1948722" y="1079292"/>
            <a:ext cx="989350" cy="553998"/>
          </a:xfrm>
          <a:prstGeom prst="rect">
            <a:avLst/>
          </a:prstGeom>
          <a:noFill/>
        </p:spPr>
        <p:txBody>
          <a:bodyPr wrap="square" rtlCol="0">
            <a:spAutoFit/>
          </a:bodyPr>
          <a:lstStyle/>
          <a:p>
            <a:r>
              <a:rPr lang="en-GB" sz="3000" dirty="0">
                <a:latin typeface="Amasis MT Pro Black" panose="02040A04050005020304" pitchFamily="18" charset="0"/>
              </a:rPr>
              <a:t>1</a:t>
            </a:r>
          </a:p>
        </p:txBody>
      </p:sp>
      <p:sp>
        <p:nvSpPr>
          <p:cNvPr id="92" name="TextBox 91">
            <a:extLst>
              <a:ext uri="{FF2B5EF4-FFF2-40B4-BE49-F238E27FC236}">
                <a16:creationId xmlns:a16="http://schemas.microsoft.com/office/drawing/2014/main" id="{FABD00BB-856F-0231-DC7E-1897E1532382}"/>
              </a:ext>
            </a:extLst>
          </p:cNvPr>
          <p:cNvSpPr txBox="1"/>
          <p:nvPr/>
        </p:nvSpPr>
        <p:spPr>
          <a:xfrm>
            <a:off x="6028544" y="1396584"/>
            <a:ext cx="989350" cy="553998"/>
          </a:xfrm>
          <a:prstGeom prst="rect">
            <a:avLst/>
          </a:prstGeom>
          <a:noFill/>
        </p:spPr>
        <p:txBody>
          <a:bodyPr wrap="square" rtlCol="0">
            <a:spAutoFit/>
          </a:bodyPr>
          <a:lstStyle/>
          <a:p>
            <a:r>
              <a:rPr lang="en-GB" sz="3000" dirty="0">
                <a:latin typeface="Amasis MT Pro Black" panose="02040A04050005020304" pitchFamily="18" charset="0"/>
              </a:rPr>
              <a:t>2</a:t>
            </a:r>
          </a:p>
        </p:txBody>
      </p:sp>
      <p:sp>
        <p:nvSpPr>
          <p:cNvPr id="93" name="TextBox 92">
            <a:extLst>
              <a:ext uri="{FF2B5EF4-FFF2-40B4-BE49-F238E27FC236}">
                <a16:creationId xmlns:a16="http://schemas.microsoft.com/office/drawing/2014/main" id="{42C0E0F4-9C0F-A9B3-EC89-C43F98E4AAA7}"/>
              </a:ext>
            </a:extLst>
          </p:cNvPr>
          <p:cNvSpPr txBox="1"/>
          <p:nvPr/>
        </p:nvSpPr>
        <p:spPr>
          <a:xfrm>
            <a:off x="10018425" y="2208551"/>
            <a:ext cx="989350" cy="553998"/>
          </a:xfrm>
          <a:prstGeom prst="rect">
            <a:avLst/>
          </a:prstGeom>
          <a:noFill/>
        </p:spPr>
        <p:txBody>
          <a:bodyPr wrap="square" rtlCol="0">
            <a:spAutoFit/>
          </a:bodyPr>
          <a:lstStyle/>
          <a:p>
            <a:r>
              <a:rPr lang="en-GB" sz="3000" dirty="0">
                <a:latin typeface="Amasis MT Pro Black" panose="02040A04050005020304" pitchFamily="18" charset="0"/>
              </a:rPr>
              <a:t>3</a:t>
            </a:r>
          </a:p>
        </p:txBody>
      </p:sp>
      <p:cxnSp>
        <p:nvCxnSpPr>
          <p:cNvPr id="95" name="Straight Connector 94">
            <a:extLst>
              <a:ext uri="{FF2B5EF4-FFF2-40B4-BE49-F238E27FC236}">
                <a16:creationId xmlns:a16="http://schemas.microsoft.com/office/drawing/2014/main" id="{45BBB170-E49D-E411-8724-1864998AAFFA}"/>
              </a:ext>
            </a:extLst>
          </p:cNvPr>
          <p:cNvCxnSpPr/>
          <p:nvPr/>
        </p:nvCxnSpPr>
        <p:spPr>
          <a:xfrm>
            <a:off x="629587" y="2083633"/>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93ED153-A4CA-EBC3-82E2-8BBB37D34A63}"/>
              </a:ext>
            </a:extLst>
          </p:cNvPr>
          <p:cNvCxnSpPr/>
          <p:nvPr/>
        </p:nvCxnSpPr>
        <p:spPr>
          <a:xfrm>
            <a:off x="512164" y="3195404"/>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16BAEFB-3F48-807B-6F74-7BA055CE532E}"/>
              </a:ext>
            </a:extLst>
          </p:cNvPr>
          <p:cNvCxnSpPr/>
          <p:nvPr/>
        </p:nvCxnSpPr>
        <p:spPr>
          <a:xfrm>
            <a:off x="574623" y="3452735"/>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D0CF389-AFD1-57C6-BABC-F349F945E430}"/>
              </a:ext>
            </a:extLst>
          </p:cNvPr>
          <p:cNvCxnSpPr/>
          <p:nvPr/>
        </p:nvCxnSpPr>
        <p:spPr>
          <a:xfrm>
            <a:off x="547141" y="3695076"/>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596AC-67DA-291C-95F2-AF89A6A5CEF3}"/>
              </a:ext>
            </a:extLst>
          </p:cNvPr>
          <p:cNvCxnSpPr/>
          <p:nvPr/>
        </p:nvCxnSpPr>
        <p:spPr>
          <a:xfrm>
            <a:off x="609600" y="4042347"/>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882134-A15C-96DF-D773-FB0220E1444B}"/>
              </a:ext>
            </a:extLst>
          </p:cNvPr>
          <p:cNvCxnSpPr/>
          <p:nvPr/>
        </p:nvCxnSpPr>
        <p:spPr>
          <a:xfrm>
            <a:off x="612099" y="4329660"/>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36E000C-3C7A-3FE0-A597-1FBB0ED64461}"/>
              </a:ext>
            </a:extLst>
          </p:cNvPr>
          <p:cNvCxnSpPr>
            <a:cxnSpLocks/>
          </p:cNvCxnSpPr>
          <p:nvPr/>
        </p:nvCxnSpPr>
        <p:spPr>
          <a:xfrm>
            <a:off x="4811843" y="2823148"/>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8BFB76D-06E6-4400-1651-9BB08FD9922B}"/>
              </a:ext>
            </a:extLst>
          </p:cNvPr>
          <p:cNvCxnSpPr/>
          <p:nvPr/>
        </p:nvCxnSpPr>
        <p:spPr>
          <a:xfrm>
            <a:off x="547141" y="2360951"/>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4234397-2589-95A0-0152-8C64876372AA}"/>
              </a:ext>
            </a:extLst>
          </p:cNvPr>
          <p:cNvCxnSpPr/>
          <p:nvPr/>
        </p:nvCxnSpPr>
        <p:spPr>
          <a:xfrm>
            <a:off x="564629" y="2633272"/>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33B7380-C6C0-D4B8-400E-6D4B13E0147F}"/>
              </a:ext>
            </a:extLst>
          </p:cNvPr>
          <p:cNvCxnSpPr/>
          <p:nvPr/>
        </p:nvCxnSpPr>
        <p:spPr>
          <a:xfrm>
            <a:off x="582117" y="2905593"/>
            <a:ext cx="31479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A316EBD-21A8-6900-E77A-AC5AF707B4F2}"/>
              </a:ext>
            </a:extLst>
          </p:cNvPr>
          <p:cNvCxnSpPr>
            <a:cxnSpLocks/>
          </p:cNvCxnSpPr>
          <p:nvPr/>
        </p:nvCxnSpPr>
        <p:spPr>
          <a:xfrm>
            <a:off x="4829332" y="4204742"/>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5D1D6E0-8FB8-B0C2-A8CE-A9F05D4B3576}"/>
              </a:ext>
            </a:extLst>
          </p:cNvPr>
          <p:cNvCxnSpPr>
            <a:cxnSpLocks/>
          </p:cNvCxnSpPr>
          <p:nvPr/>
        </p:nvCxnSpPr>
        <p:spPr>
          <a:xfrm>
            <a:off x="4846820" y="3337810"/>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CF8B78A-210D-5E20-27F5-3CCF127A4B31}"/>
              </a:ext>
            </a:extLst>
          </p:cNvPr>
          <p:cNvCxnSpPr>
            <a:cxnSpLocks/>
          </p:cNvCxnSpPr>
          <p:nvPr/>
        </p:nvCxnSpPr>
        <p:spPr>
          <a:xfrm>
            <a:off x="4711909" y="3937417"/>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30B38EB-8E58-C560-F44C-72559D163455}"/>
              </a:ext>
            </a:extLst>
          </p:cNvPr>
          <p:cNvCxnSpPr>
            <a:cxnSpLocks/>
          </p:cNvCxnSpPr>
          <p:nvPr/>
        </p:nvCxnSpPr>
        <p:spPr>
          <a:xfrm>
            <a:off x="8791732" y="3295339"/>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B004D5-E1B4-A5F6-8731-5CBC1A78E461}"/>
              </a:ext>
            </a:extLst>
          </p:cNvPr>
          <p:cNvCxnSpPr>
            <a:cxnSpLocks/>
          </p:cNvCxnSpPr>
          <p:nvPr/>
        </p:nvCxnSpPr>
        <p:spPr>
          <a:xfrm>
            <a:off x="4729397" y="4494551"/>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564A4EF-759C-4B86-8FE3-86FF9C9930CF}"/>
              </a:ext>
            </a:extLst>
          </p:cNvPr>
          <p:cNvCxnSpPr>
            <a:cxnSpLocks/>
          </p:cNvCxnSpPr>
          <p:nvPr/>
        </p:nvCxnSpPr>
        <p:spPr>
          <a:xfrm>
            <a:off x="4746885" y="5051685"/>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1AF63E4-93FF-C4C4-DCEA-7DBB79683729}"/>
              </a:ext>
            </a:extLst>
          </p:cNvPr>
          <p:cNvCxnSpPr>
            <a:cxnSpLocks/>
          </p:cNvCxnSpPr>
          <p:nvPr/>
        </p:nvCxnSpPr>
        <p:spPr>
          <a:xfrm>
            <a:off x="4629462" y="3690078"/>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C56D011-BA01-7E94-59C5-433FC520A09A}"/>
              </a:ext>
            </a:extLst>
          </p:cNvPr>
          <p:cNvCxnSpPr>
            <a:cxnSpLocks/>
          </p:cNvCxnSpPr>
          <p:nvPr/>
        </p:nvCxnSpPr>
        <p:spPr>
          <a:xfrm>
            <a:off x="4816841" y="3127948"/>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3BBB46F-A3F2-68FB-C473-7C7C739920F2}"/>
              </a:ext>
            </a:extLst>
          </p:cNvPr>
          <p:cNvCxnSpPr>
            <a:cxnSpLocks/>
          </p:cNvCxnSpPr>
          <p:nvPr/>
        </p:nvCxnSpPr>
        <p:spPr>
          <a:xfrm>
            <a:off x="8719279" y="3657601"/>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3AA063F-92DA-2139-4E8B-14F4D6C6FA0E}"/>
              </a:ext>
            </a:extLst>
          </p:cNvPr>
          <p:cNvCxnSpPr>
            <a:cxnSpLocks/>
          </p:cNvCxnSpPr>
          <p:nvPr/>
        </p:nvCxnSpPr>
        <p:spPr>
          <a:xfrm>
            <a:off x="8736768" y="3869961"/>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A2F8C7-2A8E-AFBD-9D20-7E811EE8E5F2}"/>
              </a:ext>
            </a:extLst>
          </p:cNvPr>
          <p:cNvCxnSpPr>
            <a:cxnSpLocks/>
          </p:cNvCxnSpPr>
          <p:nvPr/>
        </p:nvCxnSpPr>
        <p:spPr>
          <a:xfrm>
            <a:off x="8559384" y="4696918"/>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9C656DD-6C09-72DF-E3F2-4F632F04F666}"/>
              </a:ext>
            </a:extLst>
          </p:cNvPr>
          <p:cNvCxnSpPr>
            <a:cxnSpLocks/>
          </p:cNvCxnSpPr>
          <p:nvPr/>
        </p:nvCxnSpPr>
        <p:spPr>
          <a:xfrm>
            <a:off x="8756754" y="5044190"/>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A400FBD-0E4A-72E1-26DD-64CBE1DE42CF}"/>
              </a:ext>
            </a:extLst>
          </p:cNvPr>
          <p:cNvCxnSpPr>
            <a:cxnSpLocks/>
          </p:cNvCxnSpPr>
          <p:nvPr/>
        </p:nvCxnSpPr>
        <p:spPr>
          <a:xfrm>
            <a:off x="8669311" y="4162268"/>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B30D4DF-3A39-91C1-AD6D-1C457E0926E4}"/>
              </a:ext>
            </a:extLst>
          </p:cNvPr>
          <p:cNvCxnSpPr>
            <a:cxnSpLocks/>
          </p:cNvCxnSpPr>
          <p:nvPr/>
        </p:nvCxnSpPr>
        <p:spPr>
          <a:xfrm>
            <a:off x="8731770" y="4434589"/>
            <a:ext cx="3212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A9C0037-C259-EFA4-8888-C3B12A923312}"/>
              </a:ext>
            </a:extLst>
          </p:cNvPr>
          <p:cNvCxnSpPr>
            <a:cxnSpLocks/>
          </p:cNvCxnSpPr>
          <p:nvPr/>
        </p:nvCxnSpPr>
        <p:spPr>
          <a:xfrm>
            <a:off x="8714282" y="5361482"/>
            <a:ext cx="321289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21" name="3D Model 120" descr="Orange Fall Leaves">
                <a:extLst>
                  <a:ext uri="{FF2B5EF4-FFF2-40B4-BE49-F238E27FC236}">
                    <a16:creationId xmlns:a16="http://schemas.microsoft.com/office/drawing/2014/main" id="{0DE70645-38AA-F401-B508-1BC5EF7C028D}"/>
                  </a:ext>
                </a:extLst>
              </p:cNvPr>
              <p:cNvGraphicFramePr>
                <a:graphicFrameLocks noChangeAspect="1"/>
              </p:cNvGraphicFramePr>
              <p:nvPr>
                <p:extLst>
                  <p:ext uri="{D42A27DB-BD31-4B8C-83A1-F6EECF244321}">
                    <p14:modId xmlns:p14="http://schemas.microsoft.com/office/powerpoint/2010/main" val="3344256675"/>
                  </p:ext>
                </p:extLst>
              </p:nvPr>
            </p:nvGraphicFramePr>
            <p:xfrm rot="13121781">
              <a:off x="11196818" y="-132261"/>
              <a:ext cx="1295907" cy="1526900"/>
            </p:xfrm>
            <a:graphic>
              <a:graphicData uri="http://schemas.microsoft.com/office/drawing/2017/model3d">
                <am3d:model3d r:embed="rId2">
                  <am3d:spPr>
                    <a:xfrm rot="13121781">
                      <a:off x="0" y="0"/>
                      <a:ext cx="1295907" cy="1526900"/>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10233834" ay="1030075" az="10631520"/>
                    <am3d:postTrans dx="0" dy="0" dz="0"/>
                  </am3d:trans>
                  <am3d:raster rName="Office3DRenderer" rVer="16.0.8326">
                    <am3d:blip r:embed="rId3"/>
                  </am3d:raster>
                  <am3d:objViewport viewportSz="1992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1" name="3D Model 120" descr="Orange Fall Leaves">
                <a:extLst>
                  <a:ext uri="{FF2B5EF4-FFF2-40B4-BE49-F238E27FC236}">
                    <a16:creationId xmlns:a16="http://schemas.microsoft.com/office/drawing/2014/main" id="{0DE70645-38AA-F401-B508-1BC5EF7C028D}"/>
                  </a:ext>
                </a:extLst>
              </p:cNvPr>
              <p:cNvPicPr>
                <a:picLocks noGrp="1" noRot="1" noChangeAspect="1" noMove="1" noResize="1" noEditPoints="1" noAdjustHandles="1" noChangeArrowheads="1" noChangeShapeType="1" noCrop="1"/>
              </p:cNvPicPr>
              <p:nvPr/>
            </p:nvPicPr>
            <p:blipFill>
              <a:blip r:embed="rId3"/>
              <a:stretch>
                <a:fillRect/>
              </a:stretch>
            </p:blipFill>
            <p:spPr>
              <a:xfrm rot="13121781">
                <a:off x="11196818" y="-132261"/>
                <a:ext cx="1295907" cy="1526900"/>
              </a:xfrm>
              <a:prstGeom prst="rect">
                <a:avLst/>
              </a:prstGeom>
            </p:spPr>
          </p:pic>
        </mc:Fallback>
      </mc:AlternateContent>
    </p:spTree>
    <p:extLst>
      <p:ext uri="{BB962C8B-B14F-4D97-AF65-F5344CB8AC3E}">
        <p14:creationId xmlns:p14="http://schemas.microsoft.com/office/powerpoint/2010/main" val="2654526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B0F1383-3900-53B3-47DA-D6454265237D}"/>
              </a:ext>
            </a:extLst>
          </p:cNvPr>
          <p:cNvSpPr/>
          <p:nvPr/>
        </p:nvSpPr>
        <p:spPr>
          <a:xfrm>
            <a:off x="6520721" y="254832"/>
            <a:ext cx="5426440" cy="1836413"/>
          </a:xfrm>
          <a:prstGeom prst="rect">
            <a:avLst/>
          </a:prstGeom>
        </p:spPr>
        <p:txBody>
          <a:bodyPr vert="horz" lIns="91440" tIns="45720" rIns="91440" bIns="45720" rtlCol="0" anchor="b">
            <a:normAutofit/>
          </a:bodyPr>
          <a:lstStyle/>
          <a:p>
            <a:pPr marL="0" marR="0" lvl="0" indent="0" fontAlgn="auto">
              <a:spcBef>
                <a:spcPct val="0"/>
              </a:spcBef>
              <a:spcAft>
                <a:spcPts val="600"/>
              </a:spcAft>
              <a:buClrTx/>
              <a:buSzTx/>
              <a:tabLst/>
              <a:defRPr/>
            </a:pPr>
            <a:r>
              <a:rPr lang="en-US" sz="5400" b="1" kern="1200" dirty="0">
                <a:ln>
                  <a:solidFill>
                    <a:srgbClr val="FFC000"/>
                  </a:solidFill>
                </a:ln>
                <a:gradFill>
                  <a:gsLst>
                    <a:gs pos="100000">
                      <a:schemeClr val="tx2"/>
                    </a:gs>
                    <a:gs pos="0">
                      <a:schemeClr val="accent1"/>
                    </a:gs>
                  </a:gsLst>
                  <a:lin ang="0" scaled="1"/>
                </a:gradFill>
                <a:effectLst>
                  <a:outerShdw blurRad="50800" dist="50800" dir="5400000" algn="ctr" rotWithShape="0">
                    <a:prstClr val="white"/>
                  </a:outerShdw>
                </a:effectLst>
                <a:latin typeface="Aharoni" panose="02010803020104030203" pitchFamily="2" charset="-79"/>
                <a:ea typeface="+mn-ea"/>
                <a:cs typeface="Angsana New" panose="02020603050405020304" pitchFamily="18" charset="-34"/>
              </a:rPr>
              <a:t>Image Credits</a:t>
            </a:r>
            <a:endParaRPr kumimoji="0" lang="en-US" sz="5400" b="1" i="0" u="none" strike="noStrike" kern="1200" cap="none" spc="0" normalizeH="0" baseline="0" noProof="0" dirty="0">
              <a:ln>
                <a:solidFill>
                  <a:srgbClr val="FFC000"/>
                </a:solidFill>
              </a:ln>
              <a:gradFill>
                <a:gsLst>
                  <a:gs pos="100000">
                    <a:schemeClr val="tx2"/>
                  </a:gs>
                  <a:gs pos="0">
                    <a:schemeClr val="accent1"/>
                  </a:gs>
                </a:gsLst>
                <a:lin ang="0" scaled="1"/>
              </a:gradFill>
              <a:effectLst>
                <a:outerShdw blurRad="50800" dist="50800" dir="5400000" algn="ctr" rotWithShape="0">
                  <a:prstClr val="white"/>
                </a:outerShdw>
              </a:effectLst>
              <a:uLnTx/>
              <a:uFillTx/>
              <a:latin typeface="Aharoni" panose="02010803020104030203" pitchFamily="2" charset="-79"/>
              <a:ea typeface="+mn-ea"/>
              <a:cs typeface="Angsana New" panose="02020603050405020304" pitchFamily="18" charset="-34"/>
            </a:endParaRPr>
          </a:p>
        </p:txBody>
      </p:sp>
      <p:sp>
        <p:nvSpPr>
          <p:cNvPr id="3" name="TextBox 2">
            <a:extLst>
              <a:ext uri="{FF2B5EF4-FFF2-40B4-BE49-F238E27FC236}">
                <a16:creationId xmlns:a16="http://schemas.microsoft.com/office/drawing/2014/main" id="{DB114038-41A9-DA24-4AFC-B97006B2CAF8}"/>
              </a:ext>
            </a:extLst>
          </p:cNvPr>
          <p:cNvSpPr txBox="1"/>
          <p:nvPr/>
        </p:nvSpPr>
        <p:spPr>
          <a:xfrm>
            <a:off x="6528645" y="2590051"/>
            <a:ext cx="4654017" cy="2696944"/>
          </a:xfrm>
          <a:prstGeom prst="rect">
            <a:avLst/>
          </a:prstGeom>
        </p:spPr>
        <p:txBody>
          <a:bodyPr vert="horz" lIns="91440" tIns="45720" rIns="91440" bIns="45720" rtlCol="0">
            <a:noAutofit/>
          </a:bodyPr>
          <a:lstStyle/>
          <a:p>
            <a:pPr marL="285750" indent="-228600">
              <a:lnSpc>
                <a:spcPct val="110000"/>
              </a:lnSpc>
              <a:spcAft>
                <a:spcPts val="600"/>
              </a:spcAft>
              <a:buClr>
                <a:schemeClr val="tx2"/>
              </a:buClr>
              <a:buFont typeface="Arial" panose="020B0604020202020204" pitchFamily="34" charset="0"/>
              <a:buChar char="•"/>
            </a:pPr>
            <a:r>
              <a:rPr lang="en-US" sz="2400" dirty="0"/>
              <a:t>This presentation uses images sourced from Canva Pro.</a:t>
            </a:r>
          </a:p>
          <a:p>
            <a:pPr marL="285750" indent="-228600">
              <a:lnSpc>
                <a:spcPct val="110000"/>
              </a:lnSpc>
              <a:spcAft>
                <a:spcPts val="600"/>
              </a:spcAft>
              <a:buClr>
                <a:schemeClr val="tx2"/>
              </a:buClr>
              <a:buFont typeface="Arial" panose="020B0604020202020204" pitchFamily="34" charset="0"/>
              <a:buChar char="•"/>
            </a:pPr>
            <a:r>
              <a:rPr lang="en-US" sz="2400" dirty="0"/>
              <a:t>A special thanks to Canva for providing high-quality visuals.</a:t>
            </a:r>
          </a:p>
          <a:p>
            <a:pPr marL="285750" indent="-228600">
              <a:lnSpc>
                <a:spcPct val="110000"/>
              </a:lnSpc>
              <a:spcAft>
                <a:spcPts val="600"/>
              </a:spcAft>
              <a:buClr>
                <a:schemeClr val="tx2"/>
              </a:buClr>
              <a:buFont typeface="Arial" panose="020B0604020202020204" pitchFamily="34" charset="0"/>
              <a:buChar char="•"/>
            </a:pPr>
            <a:r>
              <a:rPr lang="en-US" sz="2400" dirty="0"/>
              <a:t>All images are used in accordance with Canva's licensing terms.</a:t>
            </a:r>
          </a:p>
        </p:txBody>
      </p:sp>
      <p:pic>
        <p:nvPicPr>
          <p:cNvPr id="9" name="Picture 8">
            <a:extLst>
              <a:ext uri="{FF2B5EF4-FFF2-40B4-BE49-F238E27FC236}">
                <a16:creationId xmlns:a16="http://schemas.microsoft.com/office/drawing/2014/main" id="{BC8FDD93-D9E4-F658-9927-57242CE809CA}"/>
              </a:ext>
            </a:extLst>
          </p:cNvPr>
          <p:cNvPicPr>
            <a:picLocks noChangeAspect="1"/>
          </p:cNvPicPr>
          <p:nvPr/>
        </p:nvPicPr>
        <p:blipFill>
          <a:blip r:embed="rId2"/>
          <a:srcRect l="308" r="-1" b="-1"/>
          <a:stretch/>
        </p:blipFill>
        <p:spPr>
          <a:xfrm>
            <a:off x="594359" y="596643"/>
            <a:ext cx="5555999" cy="5658889"/>
          </a:xfrm>
          <a:prstGeom prst="rect">
            <a:avLst/>
          </a:prstGeom>
        </p:spPr>
      </p:pic>
    </p:spTree>
    <p:extLst>
      <p:ext uri="{BB962C8B-B14F-4D97-AF65-F5344CB8AC3E}">
        <p14:creationId xmlns:p14="http://schemas.microsoft.com/office/powerpoint/2010/main" val="1604962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BC653-A38C-DBB6-DC56-08869E767512}"/>
              </a:ext>
            </a:extLst>
          </p:cNvPr>
          <p:cNvPicPr>
            <a:picLocks noChangeAspect="1"/>
          </p:cNvPicPr>
          <p:nvPr/>
        </p:nvPicPr>
        <p:blipFill>
          <a:blip r:embed="rId2"/>
          <a:stretch>
            <a:fillRect/>
          </a:stretch>
        </p:blipFill>
        <p:spPr>
          <a:xfrm>
            <a:off x="494675" y="659568"/>
            <a:ext cx="11212643" cy="51566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17857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2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0AE92E-A8A7-597C-C22D-AAEE0FE606F4}"/>
              </a:ext>
            </a:extLst>
          </p:cNvPr>
          <p:cNvSpPr/>
          <p:nvPr/>
        </p:nvSpPr>
        <p:spPr>
          <a:xfrm>
            <a:off x="9346365" y="996846"/>
            <a:ext cx="1903751" cy="1939898"/>
          </a:xfrm>
          <a:prstGeom prst="rect">
            <a:avLst/>
          </a:prstGeom>
          <a:solidFill>
            <a:schemeClr val="bg1"/>
          </a:solidFill>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89EDB29-E83F-21E9-5A92-4133C7850D23}"/>
              </a:ext>
            </a:extLst>
          </p:cNvPr>
          <p:cNvSpPr/>
          <p:nvPr/>
        </p:nvSpPr>
        <p:spPr>
          <a:xfrm>
            <a:off x="509665" y="989351"/>
            <a:ext cx="1903751" cy="1939898"/>
          </a:xfrm>
          <a:prstGeom prst="rect">
            <a:avLst/>
          </a:prstGeom>
          <a:solidFill>
            <a:schemeClr val="bg1"/>
          </a:solidFill>
          <a:effectLst>
            <a:glow rad="63500">
              <a:schemeClr val="accent2">
                <a:satMod val="175000"/>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6EDD2D25-2D3D-4559-2867-27429BB3BF7F}"/>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Team </a:t>
            </a: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M</a:t>
            </a:r>
            <a:r>
              <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embers</a:t>
            </a:r>
          </a:p>
        </p:txBody>
      </p:sp>
      <p:pic>
        <p:nvPicPr>
          <p:cNvPr id="4" name="Graphic 3" descr="Office worker male with solid fill">
            <a:extLst>
              <a:ext uri="{FF2B5EF4-FFF2-40B4-BE49-F238E27FC236}">
                <a16:creationId xmlns:a16="http://schemas.microsoft.com/office/drawing/2014/main" id="{AE222CA4-4611-4C86-FD76-5021B3E35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555" y="1019332"/>
            <a:ext cx="1528998" cy="1738859"/>
          </a:xfrm>
          <a:prstGeom prst="rect">
            <a:avLst/>
          </a:prstGeom>
          <a:effectLst>
            <a:glow rad="101600">
              <a:schemeClr val="accent3">
                <a:satMod val="175000"/>
                <a:alpha val="40000"/>
              </a:schemeClr>
            </a:glow>
          </a:effectLst>
        </p:spPr>
      </p:pic>
      <p:sp>
        <p:nvSpPr>
          <p:cNvPr id="6" name="TextBox 5">
            <a:extLst>
              <a:ext uri="{FF2B5EF4-FFF2-40B4-BE49-F238E27FC236}">
                <a16:creationId xmlns:a16="http://schemas.microsoft.com/office/drawing/2014/main" id="{382E2F1B-6914-D5B5-056B-5D3E9F43C40F}"/>
              </a:ext>
            </a:extLst>
          </p:cNvPr>
          <p:cNvSpPr txBox="1"/>
          <p:nvPr/>
        </p:nvSpPr>
        <p:spPr>
          <a:xfrm>
            <a:off x="254833" y="3087094"/>
            <a:ext cx="3072984" cy="1015663"/>
          </a:xfrm>
          <a:prstGeom prst="rect">
            <a:avLst/>
          </a:prstGeom>
          <a:noFill/>
        </p:spPr>
        <p:txBody>
          <a:bodyPr wrap="square">
            <a:spAutoFit/>
          </a:bodyPr>
          <a:lstStyle/>
          <a:p>
            <a:r>
              <a:rPr lang="en-US" b="1" dirty="0"/>
              <a:t>    </a:t>
            </a:r>
            <a:r>
              <a:rPr lang="en-US" sz="2000" b="1" dirty="0">
                <a:latin typeface="Calibri" panose="020F0502020204030204" pitchFamily="34" charset="0"/>
                <a:ea typeface="Calibri" panose="020F0502020204030204" pitchFamily="34" charset="0"/>
                <a:cs typeface="Calibri" panose="020F0502020204030204" pitchFamily="34" charset="0"/>
              </a:rPr>
              <a:t> Mr. Chukwuyem </a:t>
            </a:r>
          </a:p>
          <a:p>
            <a:r>
              <a:rPr lang="en-US" sz="2000" b="1" dirty="0">
                <a:latin typeface="Calibri" panose="020F0502020204030204" pitchFamily="34" charset="0"/>
                <a:ea typeface="Calibri" panose="020F0502020204030204" pitchFamily="34" charset="0"/>
                <a:cs typeface="Calibri" panose="020F0502020204030204" pitchFamily="34" charset="0"/>
              </a:rPr>
              <a:t>     Business Analyst</a:t>
            </a:r>
          </a:p>
          <a:p>
            <a:r>
              <a:rPr lang="en-US" sz="2000" b="1" dirty="0">
                <a:latin typeface="Calibri" panose="020F0502020204030204" pitchFamily="34" charset="0"/>
                <a:ea typeface="Calibri" panose="020F0502020204030204" pitchFamily="34" charset="0"/>
                <a:cs typeface="Calibri" panose="020F0502020204030204" pitchFamily="34" charset="0"/>
              </a:rPr>
              <a:t>           Leader</a:t>
            </a:r>
          </a:p>
        </p:txBody>
      </p:sp>
      <p:sp>
        <p:nvSpPr>
          <p:cNvPr id="8" name="TextBox 7">
            <a:extLst>
              <a:ext uri="{FF2B5EF4-FFF2-40B4-BE49-F238E27FC236}">
                <a16:creationId xmlns:a16="http://schemas.microsoft.com/office/drawing/2014/main" id="{69241FC2-C89B-430B-99B3-93BB1CCEE4A9}"/>
              </a:ext>
            </a:extLst>
          </p:cNvPr>
          <p:cNvSpPr txBox="1"/>
          <p:nvPr/>
        </p:nvSpPr>
        <p:spPr>
          <a:xfrm>
            <a:off x="3405562" y="2902416"/>
            <a:ext cx="5077855" cy="369332"/>
          </a:xfrm>
          <a:prstGeom prst="rect">
            <a:avLst/>
          </a:prstGeom>
          <a:noFill/>
        </p:spPr>
        <p:txBody>
          <a:bodyPr wrap="square">
            <a:spAutoFit/>
          </a:bodyPr>
          <a:lstStyle/>
          <a:p>
            <a:r>
              <a:rPr lang="en-US" dirty="0"/>
              <a:t>     </a:t>
            </a:r>
            <a:endParaRPr lang="en-GB" b="1" dirty="0"/>
          </a:p>
        </p:txBody>
      </p:sp>
      <p:sp>
        <p:nvSpPr>
          <p:cNvPr id="11" name="TextBox 10">
            <a:extLst>
              <a:ext uri="{FF2B5EF4-FFF2-40B4-BE49-F238E27FC236}">
                <a16:creationId xmlns:a16="http://schemas.microsoft.com/office/drawing/2014/main" id="{344ABAB3-223D-3447-F663-39B346E2CEBF}"/>
              </a:ext>
            </a:extLst>
          </p:cNvPr>
          <p:cNvSpPr txBox="1"/>
          <p:nvPr/>
        </p:nvSpPr>
        <p:spPr>
          <a:xfrm>
            <a:off x="6157653" y="3166143"/>
            <a:ext cx="4078088" cy="400110"/>
          </a:xfrm>
          <a:prstGeom prst="rect">
            <a:avLst/>
          </a:prstGeom>
          <a:noFill/>
        </p:spPr>
        <p:txBody>
          <a:bodyPr wrap="square">
            <a:spAutoFit/>
          </a:bodyPr>
          <a:lstStyle>
            <a:defPPr>
              <a:defRPr lang="en-US"/>
            </a:defPPr>
            <a:lvl1pPr>
              <a:defRPr b="1"/>
            </a:lvl1pPr>
          </a:lstStyle>
          <a:p>
            <a:r>
              <a:rPr lang="en-US" dirty="0"/>
              <a:t>        </a:t>
            </a:r>
            <a:r>
              <a:rPr lang="en-US" sz="2000" dirty="0">
                <a:latin typeface="Calibri" panose="020F0502020204030204" pitchFamily="34" charset="0"/>
                <a:ea typeface="Calibri" panose="020F0502020204030204" pitchFamily="34" charset="0"/>
                <a:cs typeface="Calibri" panose="020F0502020204030204" pitchFamily="34" charset="0"/>
              </a:rPr>
              <a:t>Mr. Obansere</a:t>
            </a:r>
          </a:p>
        </p:txBody>
      </p:sp>
      <p:sp>
        <p:nvSpPr>
          <p:cNvPr id="13" name="TextBox 12">
            <a:extLst>
              <a:ext uri="{FF2B5EF4-FFF2-40B4-BE49-F238E27FC236}">
                <a16:creationId xmlns:a16="http://schemas.microsoft.com/office/drawing/2014/main" id="{740DF6C6-EB91-7AD4-0EC9-906D51225111}"/>
              </a:ext>
            </a:extLst>
          </p:cNvPr>
          <p:cNvSpPr txBox="1"/>
          <p:nvPr/>
        </p:nvSpPr>
        <p:spPr>
          <a:xfrm>
            <a:off x="3390277" y="3074602"/>
            <a:ext cx="3072984" cy="923330"/>
          </a:xfrm>
          <a:prstGeom prst="rect">
            <a:avLst/>
          </a:prstGeom>
          <a:noFill/>
        </p:spPr>
        <p:txBody>
          <a:bodyPr wrap="square">
            <a:spAutoFit/>
          </a:bodyPr>
          <a:lstStyle/>
          <a:p>
            <a:r>
              <a:rPr lang="en-US" b="1" dirty="0"/>
              <a:t>         Mr. Chile</a:t>
            </a:r>
          </a:p>
          <a:p>
            <a:r>
              <a:rPr lang="en-US" b="1" dirty="0"/>
              <a:t>    Business Analyst</a:t>
            </a:r>
          </a:p>
          <a:p>
            <a:r>
              <a:rPr lang="en-US" b="1" dirty="0"/>
              <a:t>       Asst. Leader</a:t>
            </a:r>
          </a:p>
        </p:txBody>
      </p:sp>
      <p:sp>
        <p:nvSpPr>
          <p:cNvPr id="16" name="TextBox 15">
            <a:extLst>
              <a:ext uri="{FF2B5EF4-FFF2-40B4-BE49-F238E27FC236}">
                <a16:creationId xmlns:a16="http://schemas.microsoft.com/office/drawing/2014/main" id="{009864C0-7DC2-D0F4-BF0C-927A847CC51D}"/>
              </a:ext>
            </a:extLst>
          </p:cNvPr>
          <p:cNvSpPr txBox="1"/>
          <p:nvPr/>
        </p:nvSpPr>
        <p:spPr>
          <a:xfrm>
            <a:off x="6640642" y="3522688"/>
            <a:ext cx="1554913" cy="400110"/>
          </a:xfrm>
          <a:prstGeom prst="rect">
            <a:avLst/>
          </a:prstGeom>
          <a:noFill/>
        </p:spPr>
        <p:txBody>
          <a:bodyPr wrap="none" rtlCol="0">
            <a:spAutoFit/>
          </a:bodyPr>
          <a:lstStyle/>
          <a:p>
            <a:r>
              <a:rPr lang="en-GB" b="1" dirty="0"/>
              <a:t>Data </a:t>
            </a:r>
            <a:r>
              <a:rPr lang="en-GB" sz="2000" b="1" dirty="0">
                <a:latin typeface="Calibri" panose="020F0502020204030204" pitchFamily="34" charset="0"/>
                <a:ea typeface="Calibri" panose="020F0502020204030204" pitchFamily="34" charset="0"/>
                <a:cs typeface="Calibri" panose="020F0502020204030204" pitchFamily="34" charset="0"/>
              </a:rPr>
              <a:t>Analyst</a:t>
            </a:r>
          </a:p>
        </p:txBody>
      </p:sp>
      <p:pic>
        <p:nvPicPr>
          <p:cNvPr id="18" name="Graphic 17" descr="Office worker female with solid fill">
            <a:extLst>
              <a:ext uri="{FF2B5EF4-FFF2-40B4-BE49-F238E27FC236}">
                <a16:creationId xmlns:a16="http://schemas.microsoft.com/office/drawing/2014/main" id="{4B4476E9-303F-43E3-24CB-168D50599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6476" y="1073746"/>
            <a:ext cx="1496265" cy="1639474"/>
          </a:xfrm>
          <a:prstGeom prst="rect">
            <a:avLst/>
          </a:prstGeom>
          <a:effectLst>
            <a:glow rad="139700">
              <a:schemeClr val="accent4">
                <a:satMod val="175000"/>
                <a:alpha val="40000"/>
              </a:schemeClr>
            </a:glow>
          </a:effectLst>
        </p:spPr>
      </p:pic>
      <p:sp>
        <p:nvSpPr>
          <p:cNvPr id="20" name="TextBox 19">
            <a:extLst>
              <a:ext uri="{FF2B5EF4-FFF2-40B4-BE49-F238E27FC236}">
                <a16:creationId xmlns:a16="http://schemas.microsoft.com/office/drawing/2014/main" id="{C5FDEF12-D4E3-DE1F-AC99-315E2AEAEDDF}"/>
              </a:ext>
            </a:extLst>
          </p:cNvPr>
          <p:cNvSpPr txBox="1"/>
          <p:nvPr/>
        </p:nvSpPr>
        <p:spPr>
          <a:xfrm>
            <a:off x="9323881" y="3207018"/>
            <a:ext cx="3275349"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Miss Shweta</a:t>
            </a:r>
          </a:p>
        </p:txBody>
      </p:sp>
      <p:sp>
        <p:nvSpPr>
          <p:cNvPr id="21" name="TextBox 20">
            <a:extLst>
              <a:ext uri="{FF2B5EF4-FFF2-40B4-BE49-F238E27FC236}">
                <a16:creationId xmlns:a16="http://schemas.microsoft.com/office/drawing/2014/main" id="{01345875-6DB4-A609-8EE5-0CDF3A7F6C51}"/>
              </a:ext>
            </a:extLst>
          </p:cNvPr>
          <p:cNvSpPr txBox="1"/>
          <p:nvPr/>
        </p:nvSpPr>
        <p:spPr>
          <a:xfrm>
            <a:off x="9356360" y="3585148"/>
            <a:ext cx="1531445" cy="400110"/>
          </a:xfrm>
          <a:prstGeom prst="rect">
            <a:avLst/>
          </a:prstGeom>
          <a:noFill/>
        </p:spPr>
        <p:txBody>
          <a:bodyPr wrap="none" rtlCol="0">
            <a:spAutoFit/>
          </a:bodyPr>
          <a:lstStyle/>
          <a:p>
            <a:r>
              <a:rPr lang="en-GB" sz="2000" b="1" dirty="0">
                <a:latin typeface="Calibri" panose="020F0502020204030204" pitchFamily="34" charset="0"/>
                <a:ea typeface="Calibri" panose="020F0502020204030204" pitchFamily="34" charset="0"/>
                <a:cs typeface="Calibri" panose="020F0502020204030204" pitchFamily="34" charset="0"/>
              </a:rPr>
              <a:t>Data Analyst</a:t>
            </a:r>
          </a:p>
        </p:txBody>
      </p:sp>
      <p:sp>
        <p:nvSpPr>
          <p:cNvPr id="23" name="TextBox 22">
            <a:extLst>
              <a:ext uri="{FF2B5EF4-FFF2-40B4-BE49-F238E27FC236}">
                <a16:creationId xmlns:a16="http://schemas.microsoft.com/office/drawing/2014/main" id="{5FC1F06D-22DF-243C-44AD-E833AD20812C}"/>
              </a:ext>
            </a:extLst>
          </p:cNvPr>
          <p:cNvSpPr txBox="1"/>
          <p:nvPr/>
        </p:nvSpPr>
        <p:spPr>
          <a:xfrm>
            <a:off x="359762" y="4504625"/>
            <a:ext cx="11302586" cy="1938992"/>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Business Analysts (BAs)</a:t>
            </a:r>
            <a:r>
              <a:rPr lang="en-US" sz="2000" dirty="0">
                <a:latin typeface="Calibri" panose="020F0502020204030204" pitchFamily="34" charset="0"/>
                <a:ea typeface="Calibri" panose="020F0502020204030204" pitchFamily="34" charset="0"/>
                <a:cs typeface="Calibri" panose="020F0502020204030204" pitchFamily="34" charset="0"/>
              </a:rPr>
              <a:t>: Focused on gathering requirements, developing user stories documentation and defining the HR KPIs needed for the dashboard, ensuring alignment with organizational objectives and stakeholder needs.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Data Analysts (DAs):</a:t>
            </a:r>
            <a:r>
              <a:rPr lang="en-US" sz="2000" dirty="0">
                <a:latin typeface="Calibri" panose="020F0502020204030204" pitchFamily="34" charset="0"/>
                <a:ea typeface="Calibri" panose="020F0502020204030204" pitchFamily="34" charset="0"/>
                <a:cs typeface="Calibri" panose="020F0502020204030204" pitchFamily="34" charset="0"/>
              </a:rPr>
              <a:t> Responsible for creating the SQL database from scratch, developing the HR dashboard in Power BI, and performing data analysis to generate insights that drive HR decisions.</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5F45CE15-40E7-9EFF-1A6A-66A2D77DB3BE}"/>
                  </a:ext>
                </a:extLst>
              </p:cNvPr>
              <p:cNvGraphicFramePr>
                <a:graphicFrameLocks noChangeAspect="1"/>
              </p:cNvGraphicFramePr>
              <p:nvPr>
                <p:extLst>
                  <p:ext uri="{D42A27DB-BD31-4B8C-83A1-F6EECF244321}">
                    <p14:modId xmlns:p14="http://schemas.microsoft.com/office/powerpoint/2010/main" val="4249798087"/>
                  </p:ext>
                </p:extLst>
              </p:nvPr>
            </p:nvGraphicFramePr>
            <p:xfrm rot="13121781">
              <a:off x="10654454" y="-256470"/>
              <a:ext cx="1148847" cy="1332942"/>
            </p:xfrm>
            <a:graphic>
              <a:graphicData uri="http://schemas.microsoft.com/office/drawing/2017/model3d">
                <am3d:model3d r:embed="rId6">
                  <am3d:spPr>
                    <a:xfrm rot="13121781">
                      <a:off x="0" y="0"/>
                      <a:ext cx="1148847" cy="1332942"/>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7"/>
                  </am3d:raster>
                  <am3d:objViewport viewportSz="1791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5F45CE15-40E7-9EFF-1A6A-66A2D77DB3BE}"/>
                  </a:ext>
                </a:extLst>
              </p:cNvPr>
              <p:cNvPicPr>
                <a:picLocks noGrp="1" noRot="1" noChangeAspect="1" noMove="1" noResize="1" noEditPoints="1" noAdjustHandles="1" noChangeArrowheads="1" noChangeShapeType="1" noCrop="1"/>
              </p:cNvPicPr>
              <p:nvPr/>
            </p:nvPicPr>
            <p:blipFill>
              <a:blip r:embed="rId7"/>
              <a:stretch>
                <a:fillRect/>
              </a:stretch>
            </p:blipFill>
            <p:spPr>
              <a:xfrm rot="13121781">
                <a:off x="10654454" y="-256470"/>
                <a:ext cx="1148847" cy="1332942"/>
              </a:xfrm>
              <a:prstGeom prst="rect">
                <a:avLst/>
              </a:prstGeom>
            </p:spPr>
          </p:pic>
        </mc:Fallback>
      </mc:AlternateContent>
      <p:sp>
        <p:nvSpPr>
          <p:cNvPr id="9" name="Rectangle 8">
            <a:extLst>
              <a:ext uri="{FF2B5EF4-FFF2-40B4-BE49-F238E27FC236}">
                <a16:creationId xmlns:a16="http://schemas.microsoft.com/office/drawing/2014/main" id="{39EAAFA1-5D7B-33B4-FDED-5C17A26E76AF}"/>
              </a:ext>
            </a:extLst>
          </p:cNvPr>
          <p:cNvSpPr/>
          <p:nvPr/>
        </p:nvSpPr>
        <p:spPr>
          <a:xfrm>
            <a:off x="3450234" y="991849"/>
            <a:ext cx="1903751" cy="1939898"/>
          </a:xfrm>
          <a:prstGeom prst="rect">
            <a:avLst/>
          </a:prstGeom>
          <a:solidFill>
            <a:schemeClr val="bg1"/>
          </a:solidFill>
          <a:ln>
            <a:solidFill>
              <a:srgbClr val="FFC000"/>
            </a:solidFill>
          </a:ln>
          <a:effectLst>
            <a:glow rad="63500">
              <a:schemeClr val="accent2">
                <a:satMod val="175000"/>
                <a:alpha val="40000"/>
              </a:schemeClr>
            </a:glow>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Office worker male with solid fill">
            <a:extLst>
              <a:ext uri="{FF2B5EF4-FFF2-40B4-BE49-F238E27FC236}">
                <a16:creationId xmlns:a16="http://schemas.microsoft.com/office/drawing/2014/main" id="{D7357961-88ED-6CF1-A65F-CE8D750569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0097" y="1081791"/>
            <a:ext cx="1528998" cy="1738859"/>
          </a:xfrm>
          <a:prstGeom prst="rect">
            <a:avLst/>
          </a:prstGeom>
          <a:effectLst>
            <a:glow rad="101600">
              <a:schemeClr val="accent3">
                <a:satMod val="175000"/>
                <a:alpha val="40000"/>
              </a:schemeClr>
            </a:glow>
          </a:effectLst>
        </p:spPr>
      </p:pic>
      <p:sp>
        <p:nvSpPr>
          <p:cNvPr id="22" name="Rectangle 21">
            <a:extLst>
              <a:ext uri="{FF2B5EF4-FFF2-40B4-BE49-F238E27FC236}">
                <a16:creationId xmlns:a16="http://schemas.microsoft.com/office/drawing/2014/main" id="{C618AC9A-D155-5AA3-09B2-5277920A11B8}"/>
              </a:ext>
            </a:extLst>
          </p:cNvPr>
          <p:cNvSpPr/>
          <p:nvPr/>
        </p:nvSpPr>
        <p:spPr>
          <a:xfrm>
            <a:off x="6540706" y="1009338"/>
            <a:ext cx="1903751" cy="1939898"/>
          </a:xfrm>
          <a:prstGeom prst="rect">
            <a:avLst/>
          </a:prstGeom>
          <a:solidFill>
            <a:schemeClr val="bg1"/>
          </a:solidFill>
          <a:effectLst>
            <a:glow rad="63500">
              <a:schemeClr val="accent3">
                <a:satMod val="175000"/>
                <a:alpha val="40000"/>
              </a:schemeClr>
            </a:glow>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Office worker male with solid fill">
            <a:extLst>
              <a:ext uri="{FF2B5EF4-FFF2-40B4-BE49-F238E27FC236}">
                <a16:creationId xmlns:a16="http://schemas.microsoft.com/office/drawing/2014/main" id="{54317540-AF87-1B7C-44F4-CCAF1091A2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0608" y="1069299"/>
            <a:ext cx="1528998" cy="1738859"/>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17766030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13968-89B4-2EBD-0D10-588D3FE9853F}"/>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Table Of Contents</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mc:AlternateContent xmlns:mc="http://schemas.openxmlformats.org/markup-compatibility/2006">
        <mc:Choice xmlns:am3d="http://schemas.microsoft.com/office/drawing/2017/model3d" Requires="am3d">
          <p:graphicFrame>
            <p:nvGraphicFramePr>
              <p:cNvPr id="5" name="3D Model 4" descr="Orange Fall Leaves">
                <a:extLst>
                  <a:ext uri="{FF2B5EF4-FFF2-40B4-BE49-F238E27FC236}">
                    <a16:creationId xmlns:a16="http://schemas.microsoft.com/office/drawing/2014/main" id="{1399D9E9-2841-3BDF-852B-F943566D0E64}"/>
                  </a:ext>
                </a:extLst>
              </p:cNvPr>
              <p:cNvGraphicFramePr>
                <a:graphicFrameLocks noChangeAspect="1"/>
              </p:cNvGraphicFramePr>
              <p:nvPr>
                <p:extLst>
                  <p:ext uri="{D42A27DB-BD31-4B8C-83A1-F6EECF244321}">
                    <p14:modId xmlns:p14="http://schemas.microsoft.com/office/powerpoint/2010/main" val="3623704759"/>
                  </p:ext>
                </p:extLst>
              </p:nvPr>
            </p:nvGraphicFramePr>
            <p:xfrm rot="13121781">
              <a:off x="11136725" y="-270968"/>
              <a:ext cx="1203636" cy="1331958"/>
            </p:xfrm>
            <a:graphic>
              <a:graphicData uri="http://schemas.microsoft.com/office/drawing/2017/model3d">
                <am3d:model3d r:embed="rId2">
                  <am3d:spPr>
                    <a:xfrm rot="13121781">
                      <a:off x="0" y="0"/>
                      <a:ext cx="1203636" cy="1331958"/>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1235210" ay="-746948" az="-277733"/>
                    <am3d:postTrans dx="0" dy="0" dz="0"/>
                  </am3d:trans>
                  <am3d:raster rName="Office3DRenderer" rVer="16.0.8326">
                    <am3d:blip r:embed="rId3"/>
                  </am3d:raster>
                  <am3d:objViewport viewportSz="17912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Orange Fall Leaves">
                <a:extLst>
                  <a:ext uri="{FF2B5EF4-FFF2-40B4-BE49-F238E27FC236}">
                    <a16:creationId xmlns:a16="http://schemas.microsoft.com/office/drawing/2014/main" id="{1399D9E9-2841-3BDF-852B-F943566D0E64}"/>
                  </a:ext>
                </a:extLst>
              </p:cNvPr>
              <p:cNvPicPr>
                <a:picLocks noGrp="1" noRot="1" noChangeAspect="1" noMove="1" noResize="1" noEditPoints="1" noAdjustHandles="1" noChangeArrowheads="1" noChangeShapeType="1" noCrop="1"/>
              </p:cNvPicPr>
              <p:nvPr/>
            </p:nvPicPr>
            <p:blipFill>
              <a:blip r:embed="rId3"/>
              <a:stretch>
                <a:fillRect/>
              </a:stretch>
            </p:blipFill>
            <p:spPr>
              <a:xfrm rot="13121781">
                <a:off x="11136725" y="-270968"/>
                <a:ext cx="1203636" cy="13319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Orange Fall Leaves">
                <a:extLst>
                  <a:ext uri="{FF2B5EF4-FFF2-40B4-BE49-F238E27FC236}">
                    <a16:creationId xmlns:a16="http://schemas.microsoft.com/office/drawing/2014/main" id="{23C74DE7-B86C-7774-72CA-990418ACCC81}"/>
                  </a:ext>
                </a:extLst>
              </p:cNvPr>
              <p:cNvGraphicFramePr>
                <a:graphicFrameLocks noChangeAspect="1"/>
              </p:cNvGraphicFramePr>
              <p:nvPr>
                <p:extLst>
                  <p:ext uri="{D42A27DB-BD31-4B8C-83A1-F6EECF244321}">
                    <p14:modId xmlns:p14="http://schemas.microsoft.com/office/powerpoint/2010/main" val="377677459"/>
                  </p:ext>
                </p:extLst>
              </p:nvPr>
            </p:nvGraphicFramePr>
            <p:xfrm rot="8048747">
              <a:off x="-214660" y="-134051"/>
              <a:ext cx="1148847" cy="1332942"/>
            </p:xfrm>
            <a:graphic>
              <a:graphicData uri="http://schemas.microsoft.com/office/drawing/2017/model3d">
                <am3d:model3d r:embed="rId2">
                  <am3d:spPr>
                    <a:xfrm rot="8048747">
                      <a:off x="0" y="0"/>
                      <a:ext cx="1148847" cy="1332942"/>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791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Orange Fall Leaves">
                <a:extLst>
                  <a:ext uri="{FF2B5EF4-FFF2-40B4-BE49-F238E27FC236}">
                    <a16:creationId xmlns:a16="http://schemas.microsoft.com/office/drawing/2014/main" id="{23C74DE7-B86C-7774-72CA-990418ACCC81}"/>
                  </a:ext>
                </a:extLst>
              </p:cNvPr>
              <p:cNvPicPr>
                <a:picLocks noGrp="1" noRot="1" noChangeAspect="1" noMove="1" noResize="1" noEditPoints="1" noAdjustHandles="1" noChangeArrowheads="1" noChangeShapeType="1" noCrop="1"/>
              </p:cNvPicPr>
              <p:nvPr/>
            </p:nvPicPr>
            <p:blipFill>
              <a:blip r:embed="rId4"/>
              <a:stretch>
                <a:fillRect/>
              </a:stretch>
            </p:blipFill>
            <p:spPr>
              <a:xfrm rot="8048747">
                <a:off x="-214660" y="-134051"/>
                <a:ext cx="1148847" cy="1332942"/>
              </a:xfrm>
              <a:prstGeom prst="rect">
                <a:avLst/>
              </a:prstGeom>
            </p:spPr>
          </p:pic>
        </mc:Fallback>
      </mc:AlternateContent>
      <p:pic>
        <p:nvPicPr>
          <p:cNvPr id="12" name="Picture 11">
            <a:extLst>
              <a:ext uri="{FF2B5EF4-FFF2-40B4-BE49-F238E27FC236}">
                <a16:creationId xmlns:a16="http://schemas.microsoft.com/office/drawing/2014/main" id="{B211B568-9D29-372A-735C-478ECA7982B1}"/>
              </a:ext>
            </a:extLst>
          </p:cNvPr>
          <p:cNvPicPr>
            <a:picLocks noChangeAspect="1"/>
          </p:cNvPicPr>
          <p:nvPr/>
        </p:nvPicPr>
        <p:blipFill>
          <a:blip r:embed="rId5"/>
          <a:stretch>
            <a:fillRect/>
          </a:stretch>
        </p:blipFill>
        <p:spPr>
          <a:xfrm>
            <a:off x="1186181" y="926945"/>
            <a:ext cx="9891549" cy="566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19860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D4BE06-0159-4728-EA6D-E4ED497E0A29}"/>
              </a:ext>
            </a:extLst>
          </p:cNvPr>
          <p:cNvSpPr txBox="1"/>
          <p:nvPr/>
        </p:nvSpPr>
        <p:spPr>
          <a:xfrm>
            <a:off x="3897443" y="591156"/>
            <a:ext cx="8294557" cy="6186309"/>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Client X, an HR consulting firm, has partnered with StackwisR to develop a customizable HR dashboard for their clients. This dashboard will provide key insights into critical HR metrics, enabling data-driven decision-making.</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Key HR Metrics Include: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Recruitment: Hiring and staffing efficiency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Productivity: Employee output and efficiency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Performance: Employee assessments and goal tracking</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Remuneration: Compensation and benefits data</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Finance: Financial impact of HR decisions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Objective:</a:t>
            </a:r>
          </a:p>
          <a:p>
            <a:r>
              <a:rPr lang="en-US" dirty="0">
                <a:latin typeface="Calibri" panose="020F0502020204030204" pitchFamily="34" charset="0"/>
                <a:ea typeface="Calibri" panose="020F0502020204030204" pitchFamily="34" charset="0"/>
                <a:cs typeface="Calibri" panose="020F0502020204030204" pitchFamily="34" charset="0"/>
              </a:rPr>
              <a:t>To build a user-friendly, plug-and-play HR dashboard that Client X can easily customize for their clients’ needs.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Purpose:</a:t>
            </a:r>
          </a:p>
          <a:p>
            <a:r>
              <a:rPr lang="en-US" dirty="0">
                <a:latin typeface="Calibri" panose="020F0502020204030204" pitchFamily="34" charset="0"/>
                <a:ea typeface="Calibri" panose="020F0502020204030204" pitchFamily="34" charset="0"/>
                <a:cs typeface="Calibri" panose="020F0502020204030204" pitchFamily="34" charset="0"/>
              </a:rPr>
              <a:t>To enhance decision-making by offering actionable insights across key HR metrics, improving HR processes and organizational performance for Client X and their clients.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sz="1800" i="1" dirty="0">
                <a:latin typeface="Calibri" panose="020F0502020204030204" pitchFamily="34" charset="0"/>
                <a:ea typeface="Calibri" panose="020F0502020204030204" pitchFamily="34" charset="0"/>
                <a:cs typeface="Calibri" panose="020F0502020204030204" pitchFamily="34" charset="0"/>
              </a:rPr>
              <a:t>Note: Due to GDPR and confidentiality reasons, the client's name has been replaced with 'Client X'.</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D553CBF-ACC4-E51F-9BB2-2B9190653A22}"/>
              </a:ext>
            </a:extLst>
          </p:cNvPr>
          <p:cNvSpPr/>
          <p:nvPr/>
        </p:nvSpPr>
        <p:spPr>
          <a:xfrm>
            <a:off x="0" y="0"/>
            <a:ext cx="12067082" cy="434715"/>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Project Description</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pic>
        <p:nvPicPr>
          <p:cNvPr id="5" name="Picture 4" descr="People meeting in open plan office">
            <a:extLst>
              <a:ext uri="{FF2B5EF4-FFF2-40B4-BE49-F238E27FC236}">
                <a16:creationId xmlns:a16="http://schemas.microsoft.com/office/drawing/2014/main" id="{0F633074-7A59-1815-6E04-C7247C43B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00" y="526367"/>
            <a:ext cx="3657602" cy="618922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5652847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Project Phases</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graphicFrame>
        <p:nvGraphicFramePr>
          <p:cNvPr id="8" name="TextBox 3">
            <a:extLst>
              <a:ext uri="{FF2B5EF4-FFF2-40B4-BE49-F238E27FC236}">
                <a16:creationId xmlns:a16="http://schemas.microsoft.com/office/drawing/2014/main" id="{EA55D57F-DB2C-0700-A7CF-01953DE8ED71}"/>
              </a:ext>
            </a:extLst>
          </p:cNvPr>
          <p:cNvGraphicFramePr/>
          <p:nvPr>
            <p:extLst>
              <p:ext uri="{D42A27DB-BD31-4B8C-83A1-F6EECF244321}">
                <p14:modId xmlns:p14="http://schemas.microsoft.com/office/powerpoint/2010/main" val="1780197997"/>
              </p:ext>
            </p:extLst>
          </p:nvPr>
        </p:nvGraphicFramePr>
        <p:xfrm>
          <a:off x="257783" y="932421"/>
          <a:ext cx="11657125" cy="5703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0534B817-8BC1-924B-150E-A0D0569EC9EF}"/>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7">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8"/>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0534B817-8BC1-924B-150E-A0D0569EC9EF}"/>
                  </a:ext>
                </a:extLst>
              </p:cNvPr>
              <p:cNvPicPr>
                <a:picLocks noGrp="1" noRot="1" noChangeAspect="1" noMove="1" noResize="1" noEditPoints="1" noAdjustHandles="1" noChangeArrowheads="1" noChangeShapeType="1" noCrop="1"/>
              </p:cNvPicPr>
              <p:nvPr/>
            </p:nvPicPr>
            <p:blipFill>
              <a:blip r:embed="rId8"/>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10190662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extBox 5">
            <a:extLst>
              <a:ext uri="{FF2B5EF4-FFF2-40B4-BE49-F238E27FC236}">
                <a16:creationId xmlns:a16="http://schemas.microsoft.com/office/drawing/2014/main" id="{C99EFA4B-AC9B-1521-7499-A8DE02FF5160}"/>
              </a:ext>
            </a:extLst>
          </p:cNvPr>
          <p:cNvGraphicFramePr/>
          <p:nvPr>
            <p:extLst>
              <p:ext uri="{D42A27DB-BD31-4B8C-83A1-F6EECF244321}">
                <p14:modId xmlns:p14="http://schemas.microsoft.com/office/powerpoint/2010/main" val="3503038738"/>
              </p:ext>
            </p:extLst>
          </p:nvPr>
        </p:nvGraphicFramePr>
        <p:xfrm>
          <a:off x="239843" y="959370"/>
          <a:ext cx="11767278" cy="589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D55CFC3E-5DC3-521A-4977-5A4BCD2E76A2}"/>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rPr>
              <a:t>Key Activities Overview</a:t>
            </a:r>
          </a:p>
        </p:txBody>
      </p:sp>
      <mc:AlternateContent xmlns:mc="http://schemas.openxmlformats.org/markup-compatibility/2006">
        <mc:Choice xmlns:am3d="http://schemas.microsoft.com/office/drawing/2017/model3d" Requires="am3d">
          <p:graphicFrame>
            <p:nvGraphicFramePr>
              <p:cNvPr id="11" name="3D Model 10" descr="Orange Fall Leaves">
                <a:extLst>
                  <a:ext uri="{FF2B5EF4-FFF2-40B4-BE49-F238E27FC236}">
                    <a16:creationId xmlns:a16="http://schemas.microsoft.com/office/drawing/2014/main" id="{F3D6F5DB-67D3-95AE-3B80-C9E934DEBBAE}"/>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7">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8"/>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Orange Fall Leaves">
                <a:extLst>
                  <a:ext uri="{FF2B5EF4-FFF2-40B4-BE49-F238E27FC236}">
                    <a16:creationId xmlns:a16="http://schemas.microsoft.com/office/drawing/2014/main" id="{F3D6F5DB-67D3-95AE-3B80-C9E934DEBBAE}"/>
                  </a:ext>
                </a:extLst>
              </p:cNvPr>
              <p:cNvPicPr>
                <a:picLocks noGrp="1" noRot="1" noChangeAspect="1" noMove="1" noResize="1" noEditPoints="1" noAdjustHandles="1" noChangeArrowheads="1" noChangeShapeType="1" noCrop="1"/>
              </p:cNvPicPr>
              <p:nvPr/>
            </p:nvPicPr>
            <p:blipFill>
              <a:blip r:embed="rId8"/>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23102356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a:ln>
                  <a:solidFill>
                    <a:srgbClr val="FFC000"/>
                  </a:solidFill>
                </a:ln>
                <a:solidFill>
                  <a:prstClr val="black"/>
                </a:solidFill>
                <a:effectLst>
                  <a:outerShdw blurRad="50800" dist="50800" dir="5400000" algn="ctr" rotWithShape="0">
                    <a:prstClr val="white"/>
                  </a:outerShdw>
                </a:effectLst>
                <a:latin typeface="Aptos" panose="02110004020202020204"/>
              </a:rPr>
              <a:t>Development</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3869B7C-6973-54F3-2220-D75407F4CAF2}"/>
              </a:ext>
            </a:extLst>
          </p:cNvPr>
          <p:cNvSpPr txBox="1"/>
          <p:nvPr/>
        </p:nvSpPr>
        <p:spPr>
          <a:xfrm>
            <a:off x="4362136" y="1196347"/>
            <a:ext cx="7405141" cy="5324535"/>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Features Based on Stakeholder Requirements: </a:t>
            </a:r>
          </a:p>
          <a:p>
            <a:r>
              <a:rPr lang="en-US" sz="2000" dirty="0">
                <a:latin typeface="Calibri" panose="020F0502020204030204" pitchFamily="34" charset="0"/>
                <a:ea typeface="Calibri" panose="020F0502020204030204" pitchFamily="34" charset="0"/>
                <a:cs typeface="Calibri" panose="020F0502020204030204" pitchFamily="34" charset="0"/>
              </a:rPr>
              <a:t>The dashboard was developed to include several key features to meet stakeholder needs.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Key Performance Indicators Included:</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Average Cost per Hire</a:t>
            </a:r>
            <a:r>
              <a:rPr lang="en-US" sz="2000" dirty="0">
                <a:latin typeface="Calibri" panose="020F0502020204030204" pitchFamily="34" charset="0"/>
                <a:ea typeface="Calibri" panose="020F0502020204030204" pitchFamily="34" charset="0"/>
                <a:cs typeface="Calibri" panose="020F0502020204030204" pitchFamily="34" charset="0"/>
              </a:rPr>
              <a:t>: Calculates the cost involved in hiring new employees, helping to manage and reduce recruitment expenses.</a:t>
            </a:r>
          </a:p>
          <a:p>
            <a:pPr marL="285750"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Days to Hire vs. Days to Fill</a:t>
            </a:r>
            <a:r>
              <a:rPr lang="en-US" sz="2000" dirty="0">
                <a:latin typeface="Calibri" panose="020F0502020204030204" pitchFamily="34" charset="0"/>
                <a:ea typeface="Calibri" panose="020F0502020204030204" pitchFamily="34" charset="0"/>
                <a:cs typeface="Calibri" panose="020F0502020204030204" pitchFamily="34" charset="0"/>
              </a:rPr>
              <a:t>: Tracks the time from candidate application to job offer acceptance versus the time from job posting to position filled.</a:t>
            </a:r>
          </a:p>
          <a:p>
            <a:pPr marL="285750"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Overtime vs Absent Hours:</a:t>
            </a:r>
            <a:r>
              <a:rPr lang="en-US" sz="2000" dirty="0">
                <a:latin typeface="Calibri" panose="020F0502020204030204" pitchFamily="34" charset="0"/>
                <a:ea typeface="Calibri" panose="020F0502020204030204" pitchFamily="34" charset="0"/>
                <a:cs typeface="Calibri" panose="020F0502020204030204" pitchFamily="34" charset="0"/>
              </a:rPr>
              <a:t>  Analyses the relationship between overtime hours and absenteeism to optimise workforce management.</a:t>
            </a:r>
          </a:p>
          <a:p>
            <a:pPr marL="285750"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High Performers</a:t>
            </a:r>
            <a:r>
              <a:rPr lang="en-US" sz="2000" dirty="0">
                <a:latin typeface="Calibri" panose="020F0502020204030204" pitchFamily="34" charset="0"/>
                <a:ea typeface="Calibri" panose="020F0502020204030204" pitchFamily="34" charset="0"/>
                <a:cs typeface="Calibri" panose="020F0502020204030204" pitchFamily="34" charset="0"/>
              </a:rPr>
              <a:t>: Identifies and tracks high-performing employees </a:t>
            </a:r>
          </a:p>
          <a:p>
            <a:pPr marL="285750"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ROI (Return on Investment):</a:t>
            </a:r>
            <a:r>
              <a:rPr lang="en-US" sz="2000" dirty="0">
                <a:latin typeface="Calibri" panose="020F0502020204030204" pitchFamily="34" charset="0"/>
                <a:ea typeface="Calibri" panose="020F0502020204030204" pitchFamily="34" charset="0"/>
                <a:cs typeface="Calibri" panose="020F0502020204030204" pitchFamily="34" charset="0"/>
              </a:rPr>
              <a:t> Provides metrics to assess the financial impact and effectiveness of HR initiatives.</a:t>
            </a:r>
          </a:p>
        </p:txBody>
      </p:sp>
      <p:pic>
        <p:nvPicPr>
          <p:cNvPr id="4" name="Picture 3">
            <a:extLst>
              <a:ext uri="{FF2B5EF4-FFF2-40B4-BE49-F238E27FC236}">
                <a16:creationId xmlns:a16="http://schemas.microsoft.com/office/drawing/2014/main" id="{1E78E6AD-C457-1BC6-C29A-51FB77F33068}"/>
              </a:ext>
            </a:extLst>
          </p:cNvPr>
          <p:cNvPicPr>
            <a:picLocks noChangeAspect="1"/>
          </p:cNvPicPr>
          <p:nvPr/>
        </p:nvPicPr>
        <p:blipFill>
          <a:blip r:embed="rId2"/>
          <a:stretch>
            <a:fillRect/>
          </a:stretch>
        </p:blipFill>
        <p:spPr>
          <a:xfrm>
            <a:off x="239841" y="1011543"/>
            <a:ext cx="3732551" cy="5524170"/>
          </a:xfrm>
          <a:prstGeom prst="roundRect">
            <a:avLst/>
          </a:prstGeom>
        </p:spPr>
      </p:pic>
    </p:spTree>
    <p:extLst>
      <p:ext uri="{BB962C8B-B14F-4D97-AF65-F5344CB8AC3E}">
        <p14:creationId xmlns:p14="http://schemas.microsoft.com/office/powerpoint/2010/main" val="35717835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3C763-44DF-C227-3323-30A942EB444B}"/>
              </a:ext>
            </a:extLst>
          </p:cNvPr>
          <p:cNvSpPr/>
          <p:nvPr/>
        </p:nvSpPr>
        <p:spPr>
          <a:xfrm>
            <a:off x="0" y="0"/>
            <a:ext cx="12192000" cy="692727"/>
          </a:xfrm>
          <a:prstGeom prst="rect">
            <a:avLst/>
          </a:prstGeom>
          <a:solidFill>
            <a:srgbClr val="A0148F"/>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ln>
                  <a:solidFill>
                    <a:srgbClr val="FFC000"/>
                  </a:solidFill>
                </a:ln>
                <a:solidFill>
                  <a:prstClr val="black"/>
                </a:solidFill>
                <a:effectLst>
                  <a:outerShdw blurRad="50800" dist="50800" dir="5400000" algn="ctr" rotWithShape="0">
                    <a:prstClr val="white"/>
                  </a:outerShdw>
                </a:effectLst>
                <a:latin typeface="Aptos" panose="02110004020202020204"/>
              </a:rPr>
              <a:t>Integration</a:t>
            </a:r>
            <a:endParaRPr kumimoji="0" lang="en-GB" sz="3600" b="1" i="0" u="none" strike="noStrike" kern="0" cap="none" spc="0" normalizeH="0" baseline="0" noProof="0" dirty="0">
              <a:ln>
                <a:solidFill>
                  <a:srgbClr val="FFC000"/>
                </a:solidFill>
              </a:ln>
              <a:solidFill>
                <a:prstClr val="black"/>
              </a:solidFill>
              <a:effectLst>
                <a:outerShdw blurRad="50800" dist="50800" dir="5400000" algn="ctr" rotWithShape="0">
                  <a:prstClr val="white"/>
                </a:outerShdw>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3869B7C-6973-54F3-2220-D75407F4CAF2}"/>
              </a:ext>
            </a:extLst>
          </p:cNvPr>
          <p:cNvSpPr txBox="1"/>
          <p:nvPr/>
        </p:nvSpPr>
        <p:spPr>
          <a:xfrm>
            <a:off x="4599709" y="627578"/>
            <a:ext cx="7592291" cy="7094250"/>
          </a:xfrm>
          <a:prstGeom prst="rect">
            <a:avLst/>
          </a:prstGeom>
          <a:noFill/>
        </p:spPr>
        <p:txBody>
          <a:bodyPr wrap="square">
            <a:spAutoFit/>
          </a:bodyPr>
          <a:lstStyle/>
          <a:p>
            <a:r>
              <a:rPr lang="en-US" sz="1750" b="1" dirty="0">
                <a:latin typeface="Calibri" panose="020F0502020204030204" pitchFamily="34" charset="0"/>
                <a:ea typeface="Calibri" panose="020F0502020204030204" pitchFamily="34" charset="0"/>
                <a:cs typeface="Calibri" panose="020F0502020204030204" pitchFamily="34" charset="0"/>
              </a:rPr>
              <a:t>Data Aggregation:</a:t>
            </a:r>
          </a:p>
          <a:p>
            <a:r>
              <a:rPr lang="en-US" sz="1750" dirty="0">
                <a:latin typeface="Calibri" panose="020F0502020204030204" pitchFamily="34" charset="0"/>
                <a:ea typeface="Calibri" panose="020F0502020204030204" pitchFamily="34" charset="0"/>
                <a:cs typeface="Calibri" panose="020F0502020204030204" pitchFamily="34" charset="0"/>
              </a:rPr>
              <a:t>Seamlessly integrated data from various HR processes and systems to provide a consolidated view of key metrics.</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Streamlined Data Flow:</a:t>
            </a:r>
          </a:p>
          <a:p>
            <a:r>
              <a:rPr lang="en-US" sz="1750" dirty="0">
                <a:latin typeface="Calibri" panose="020F0502020204030204" pitchFamily="34" charset="0"/>
                <a:ea typeface="Calibri" panose="020F0502020204030204" pitchFamily="34" charset="0"/>
                <a:cs typeface="Calibri" panose="020F0502020204030204" pitchFamily="34" charset="0"/>
              </a:rPr>
              <a:t>Ensured smooth data flow between different platforms, enabling real-time data updates and accurate analysis.</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Technical Foundation:</a:t>
            </a:r>
            <a:r>
              <a:rPr lang="en-US" sz="1750" dirty="0">
                <a:latin typeface="Calibri" panose="020F0502020204030204" pitchFamily="34" charset="0"/>
                <a:ea typeface="Calibri" panose="020F0502020204030204" pitchFamily="34" charset="0"/>
                <a:cs typeface="Calibri" panose="020F0502020204030204" pitchFamily="34" charset="0"/>
              </a:rPr>
              <a:t> </a:t>
            </a:r>
          </a:p>
          <a:p>
            <a:r>
              <a:rPr lang="en-US" sz="1750" dirty="0">
                <a:latin typeface="Calibri" panose="020F0502020204030204" pitchFamily="34" charset="0"/>
                <a:ea typeface="Calibri" panose="020F0502020204030204" pitchFamily="34" charset="0"/>
                <a:cs typeface="Calibri" panose="020F0502020204030204" pitchFamily="34" charset="0"/>
              </a:rPr>
              <a:t>Utilised SQL for data extraction and preparation, supporting seamless integration with Power BI for comprehensive analytics.</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Power BI Integration:</a:t>
            </a:r>
          </a:p>
          <a:p>
            <a:r>
              <a:rPr lang="en-US" sz="1750" dirty="0">
                <a:latin typeface="Calibri" panose="020F0502020204030204" pitchFamily="34" charset="0"/>
                <a:ea typeface="Calibri" panose="020F0502020204030204" pitchFamily="34" charset="0"/>
                <a:cs typeface="Calibri" panose="020F0502020204030204" pitchFamily="34" charset="0"/>
              </a:rPr>
              <a:t>Integrated the dashboard with Power BI to leverage its powerful data visualization and analytics capabilities.</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Enhanced Data Accessibility:</a:t>
            </a:r>
          </a:p>
          <a:p>
            <a:r>
              <a:rPr lang="en-US" sz="1750" dirty="0">
                <a:latin typeface="Calibri" panose="020F0502020204030204" pitchFamily="34" charset="0"/>
                <a:ea typeface="Calibri" panose="020F0502020204030204" pitchFamily="34" charset="0"/>
                <a:cs typeface="Calibri" panose="020F0502020204030204" pitchFamily="34" charset="0"/>
              </a:rPr>
              <a:t>Facilitated easy access to critical HR data, empowering stakeholders with the information needed for informed decision-making.</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Consistent Data Presentation:</a:t>
            </a:r>
          </a:p>
          <a:p>
            <a:r>
              <a:rPr lang="en-US" sz="1750" dirty="0">
                <a:latin typeface="Calibri" panose="020F0502020204030204" pitchFamily="34" charset="0"/>
                <a:ea typeface="Calibri" panose="020F0502020204030204" pitchFamily="34" charset="0"/>
                <a:cs typeface="Calibri" panose="020F0502020204030204" pitchFamily="34" charset="0"/>
              </a:rPr>
              <a:t>Maintained consistency in data presentation across different dashboards, ensuring clarity and usability.</a:t>
            </a:r>
          </a:p>
          <a:p>
            <a:endParaRPr lang="en-US" sz="1750" dirty="0">
              <a:latin typeface="Calibri" panose="020F0502020204030204" pitchFamily="34" charset="0"/>
              <a:ea typeface="Calibri" panose="020F0502020204030204" pitchFamily="34" charset="0"/>
              <a:cs typeface="Calibri" panose="020F0502020204030204" pitchFamily="34" charset="0"/>
            </a:endParaRPr>
          </a:p>
          <a:p>
            <a:r>
              <a:rPr lang="en-US" sz="1750" b="1" dirty="0">
                <a:latin typeface="Calibri" panose="020F0502020204030204" pitchFamily="34" charset="0"/>
                <a:ea typeface="Calibri" panose="020F0502020204030204" pitchFamily="34" charset="0"/>
                <a:cs typeface="Calibri" panose="020F0502020204030204" pitchFamily="34" charset="0"/>
              </a:rPr>
              <a:t>T</a:t>
            </a:r>
            <a:endParaRPr lang="en-US" sz="175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B3A1E6F-035D-A636-B763-2EC7EAE62C9B}"/>
              </a:ext>
            </a:extLst>
          </p:cNvPr>
          <p:cNvPicPr>
            <a:picLocks noChangeAspect="1"/>
          </p:cNvPicPr>
          <p:nvPr/>
        </p:nvPicPr>
        <p:blipFill>
          <a:blip r:embed="rId2"/>
          <a:stretch>
            <a:fillRect/>
          </a:stretch>
        </p:blipFill>
        <p:spPr>
          <a:xfrm>
            <a:off x="0" y="633626"/>
            <a:ext cx="4505954" cy="6224373"/>
          </a:xfrm>
          <a:prstGeom prst="rect">
            <a:avLst/>
          </a:prstGeom>
        </p:spPr>
      </p:pic>
      <mc:AlternateContent xmlns:mc="http://schemas.openxmlformats.org/markup-compatibility/2006">
        <mc:Choice xmlns:am3d="http://schemas.microsoft.com/office/drawing/2017/model3d" Requires="am3d">
          <p:graphicFrame>
            <p:nvGraphicFramePr>
              <p:cNvPr id="3" name="3D Model 2" descr="Orange Fall Leaves">
                <a:extLst>
                  <a:ext uri="{FF2B5EF4-FFF2-40B4-BE49-F238E27FC236}">
                    <a16:creationId xmlns:a16="http://schemas.microsoft.com/office/drawing/2014/main" id="{280C844E-7465-EAED-8B6E-E98B0384B6EC}"/>
                  </a:ext>
                </a:extLst>
              </p:cNvPr>
              <p:cNvGraphicFramePr>
                <a:graphicFrameLocks noChangeAspect="1"/>
              </p:cNvGraphicFramePr>
              <p:nvPr>
                <p:extLst>
                  <p:ext uri="{D42A27DB-BD31-4B8C-83A1-F6EECF244321}">
                    <p14:modId xmlns:p14="http://schemas.microsoft.com/office/powerpoint/2010/main" val="955721287"/>
                  </p:ext>
                </p:extLst>
              </p:nvPr>
            </p:nvGraphicFramePr>
            <p:xfrm rot="13121781">
              <a:off x="11063818" y="-112726"/>
              <a:ext cx="822121" cy="953859"/>
            </p:xfrm>
            <a:graphic>
              <a:graphicData uri="http://schemas.microsoft.com/office/drawing/2017/model3d">
                <am3d:model3d r:embed="rId3">
                  <am3d:spPr>
                    <a:xfrm rot="13121781">
                      <a:off x="0" y="0"/>
                      <a:ext cx="822121" cy="953859"/>
                    </a:xfrm>
                    <a:prstGeom prst="rect">
                      <a:avLst/>
                    </a:prstGeom>
                  </am3d:spPr>
                  <am3d:camera>
                    <am3d:pos x="0" y="0" z="62026495"/>
                    <am3d:up dx="0" dy="36000000" dz="0"/>
                    <am3d:lookAt x="0" y="0" z="0"/>
                    <am3d:perspective fov="2700000"/>
                  </am3d:camera>
                  <am3d:trans>
                    <am3d:meterPerModelUnit n="21425793" d="1000000"/>
                    <am3d:preTrans dx="-4063056" dy="-18000000" dz="128493"/>
                    <am3d:scale>
                      <am3d:sx n="1000000" d="1000000"/>
                      <am3d:sy n="1000000" d="1000000"/>
                      <am3d:sz n="1000000" d="1000000"/>
                    </am3d:scale>
                    <am3d:rot ax="358343" ay="260538" az="27255"/>
                    <am3d:postTrans dx="0" dy="0" dz="0"/>
                  </am3d:trans>
                  <am3d:raster rName="Office3DRenderer" rVer="16.0.8326">
                    <am3d:blip r:embed="rId4"/>
                  </am3d:raster>
                  <am3d:objViewport viewportSz="1281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Orange Fall Leaves">
                <a:extLst>
                  <a:ext uri="{FF2B5EF4-FFF2-40B4-BE49-F238E27FC236}">
                    <a16:creationId xmlns:a16="http://schemas.microsoft.com/office/drawing/2014/main" id="{280C844E-7465-EAED-8B6E-E98B0384B6EC}"/>
                  </a:ext>
                </a:extLst>
              </p:cNvPr>
              <p:cNvPicPr>
                <a:picLocks noGrp="1" noRot="1" noChangeAspect="1" noMove="1" noResize="1" noEditPoints="1" noAdjustHandles="1" noChangeArrowheads="1" noChangeShapeType="1" noCrop="1"/>
              </p:cNvPicPr>
              <p:nvPr/>
            </p:nvPicPr>
            <p:blipFill>
              <a:blip r:embed="rId4"/>
              <a:stretch>
                <a:fillRect/>
              </a:stretch>
            </p:blipFill>
            <p:spPr>
              <a:xfrm rot="13121781">
                <a:off x="11063818" y="-112726"/>
                <a:ext cx="822121" cy="953859"/>
              </a:xfrm>
              <a:prstGeom prst="rect">
                <a:avLst/>
              </a:prstGeom>
            </p:spPr>
          </p:pic>
        </mc:Fallback>
      </mc:AlternateContent>
    </p:spTree>
    <p:extLst>
      <p:ext uri="{BB962C8B-B14F-4D97-AF65-F5344CB8AC3E}">
        <p14:creationId xmlns:p14="http://schemas.microsoft.com/office/powerpoint/2010/main" val="12736080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8217</TotalTime>
  <Words>1990</Words>
  <Application>Microsoft Office PowerPoint</Application>
  <PresentationFormat>Widescreen</PresentationFormat>
  <Paragraphs>199</Paragraphs>
  <Slides>29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Aharoni</vt:lpstr>
      <vt:lpstr>Algerian</vt:lpstr>
      <vt:lpstr>Amasis MT Pro Black</vt:lpstr>
      <vt:lpstr>Aptos</vt:lpstr>
      <vt:lpstr>Arial</vt:lpstr>
      <vt:lpstr>Avenir Next LT Pro</vt:lpstr>
      <vt:lpstr>Calibri</vt:lpstr>
      <vt:lpstr>FadeVTI</vt:lpstr>
      <vt:lpstr>PowerPoint Presentation</vt:lpstr>
      <vt:lpstr>Welcome to the HR Analytics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Shweta Shetty</dc:creator>
  <cp:lastModifiedBy>Shweta Shetty</cp:lastModifiedBy>
  <cp:revision>10</cp:revision>
  <dcterms:created xsi:type="dcterms:W3CDTF">2024-07-17T10:37:01Z</dcterms:created>
  <dcterms:modified xsi:type="dcterms:W3CDTF">2024-11-17T15:51:31Z</dcterms:modified>
</cp:coreProperties>
</file>